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7"/>
  </p:notesMasterIdLst>
  <p:sldIdLst>
    <p:sldId id="256" r:id="rId2"/>
    <p:sldId id="347" r:id="rId3"/>
    <p:sldId id="330" r:id="rId4"/>
    <p:sldId id="331" r:id="rId5"/>
    <p:sldId id="348" r:id="rId6"/>
    <p:sldId id="320" r:id="rId7"/>
    <p:sldId id="321" r:id="rId8"/>
    <p:sldId id="322" r:id="rId9"/>
    <p:sldId id="313" r:id="rId10"/>
    <p:sldId id="333" r:id="rId11"/>
    <p:sldId id="334" r:id="rId12"/>
    <p:sldId id="335" r:id="rId13"/>
    <p:sldId id="325" r:id="rId14"/>
    <p:sldId id="326" r:id="rId15"/>
    <p:sldId id="327" r:id="rId16"/>
    <p:sldId id="310" r:id="rId17"/>
    <p:sldId id="311" r:id="rId18"/>
    <p:sldId id="329" r:id="rId19"/>
    <p:sldId id="349" r:id="rId20"/>
    <p:sldId id="337" r:id="rId21"/>
    <p:sldId id="338" r:id="rId22"/>
    <p:sldId id="351" r:id="rId23"/>
    <p:sldId id="261" r:id="rId24"/>
    <p:sldId id="262" r:id="rId25"/>
    <p:sldId id="263" r:id="rId26"/>
    <p:sldId id="264" r:id="rId27"/>
    <p:sldId id="265" r:id="rId28"/>
    <p:sldId id="340" r:id="rId29"/>
    <p:sldId id="341" r:id="rId30"/>
    <p:sldId id="342" r:id="rId31"/>
    <p:sldId id="343" r:id="rId32"/>
    <p:sldId id="345" r:id="rId33"/>
    <p:sldId id="353" r:id="rId34"/>
    <p:sldId id="352" r:id="rId35"/>
    <p:sldId id="350" r:id="rId3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37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43C607C-7408-44FA-BFAC-B3A1C17BCD54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6FEC449C-798A-48E4-9862-A1761DE3D776}">
      <dgm:prSet/>
      <dgm:spPr/>
      <dgm:t>
        <a:bodyPr/>
        <a:lstStyle/>
        <a:p>
          <a:r>
            <a:rPr lang="cs-CZ" dirty="0"/>
            <a:t>Vaše zápočtová práce obsahuje 2 úkoly.</a:t>
          </a:r>
          <a:endParaRPr lang="en-US" dirty="0"/>
        </a:p>
      </dgm:t>
    </dgm:pt>
    <dgm:pt modelId="{8B0D7073-145A-46FD-B4C6-1164FDB748AE}" type="parTrans" cxnId="{8772AFB0-4A9F-45BF-9FD7-3D83A3686323}">
      <dgm:prSet/>
      <dgm:spPr/>
      <dgm:t>
        <a:bodyPr/>
        <a:lstStyle/>
        <a:p>
          <a:endParaRPr lang="en-US"/>
        </a:p>
      </dgm:t>
    </dgm:pt>
    <dgm:pt modelId="{F1192805-D1C3-407A-9052-AE6650C4623E}" type="sibTrans" cxnId="{8772AFB0-4A9F-45BF-9FD7-3D83A3686323}">
      <dgm:prSet/>
      <dgm:spPr/>
      <dgm:t>
        <a:bodyPr/>
        <a:lstStyle/>
        <a:p>
          <a:endParaRPr lang="en-US"/>
        </a:p>
      </dgm:t>
    </dgm:pt>
    <dgm:pt modelId="{D9A13E33-F0C0-4FE5-BE15-C6E21FF7CCEA}">
      <dgm:prSet/>
      <dgm:spPr/>
      <dgm:t>
        <a:bodyPr/>
        <a:lstStyle/>
        <a:p>
          <a:r>
            <a:rPr lang="cs-CZ"/>
            <a:t>Na základě zadání dále vytvoříte:</a:t>
          </a:r>
          <a:endParaRPr lang="en-US"/>
        </a:p>
      </dgm:t>
    </dgm:pt>
    <dgm:pt modelId="{1DB7F7E3-FD14-4AB2-81B6-858FB52B579E}" type="parTrans" cxnId="{2E2A3D8E-8F84-498C-9CC5-E238A2E78B4D}">
      <dgm:prSet/>
      <dgm:spPr/>
      <dgm:t>
        <a:bodyPr/>
        <a:lstStyle/>
        <a:p>
          <a:endParaRPr lang="en-US"/>
        </a:p>
      </dgm:t>
    </dgm:pt>
    <dgm:pt modelId="{C0B2C48A-D824-4035-A74F-B6D0CC5CB631}" type="sibTrans" cxnId="{2E2A3D8E-8F84-498C-9CC5-E238A2E78B4D}">
      <dgm:prSet/>
      <dgm:spPr/>
      <dgm:t>
        <a:bodyPr/>
        <a:lstStyle/>
        <a:p>
          <a:endParaRPr lang="en-US"/>
        </a:p>
      </dgm:t>
    </dgm:pt>
    <dgm:pt modelId="{6BBDBCBD-D3A2-4752-9A7F-22FD92258891}">
      <dgm:prSet/>
      <dgm:spPr/>
      <dgm:t>
        <a:bodyPr/>
        <a:lstStyle/>
        <a:p>
          <a:r>
            <a:rPr lang="cs-CZ" dirty="0"/>
            <a:t>1. Diagram případů užití - základní</a:t>
          </a:r>
          <a:endParaRPr lang="en-US" dirty="0"/>
        </a:p>
      </dgm:t>
    </dgm:pt>
    <dgm:pt modelId="{02809090-3EE9-4132-8A6E-F5864F8CDEDA}" type="parTrans" cxnId="{2C08CE7F-D7D9-4A01-AD14-080084418FDE}">
      <dgm:prSet/>
      <dgm:spPr/>
      <dgm:t>
        <a:bodyPr/>
        <a:lstStyle/>
        <a:p>
          <a:endParaRPr lang="en-US"/>
        </a:p>
      </dgm:t>
    </dgm:pt>
    <dgm:pt modelId="{EC52CB79-7529-44F1-BCF1-2C490122AC0F}" type="sibTrans" cxnId="{2C08CE7F-D7D9-4A01-AD14-080084418FDE}">
      <dgm:prSet/>
      <dgm:spPr/>
      <dgm:t>
        <a:bodyPr/>
        <a:lstStyle/>
        <a:p>
          <a:endParaRPr lang="en-US"/>
        </a:p>
      </dgm:t>
    </dgm:pt>
    <dgm:pt modelId="{63CDC299-2A08-4F68-ADD9-BE2AEDD6E4DA}">
      <dgm:prSet/>
      <dgm:spPr/>
      <dgm:t>
        <a:bodyPr/>
        <a:lstStyle/>
        <a:p>
          <a:r>
            <a:rPr lang="cs-CZ" dirty="0"/>
            <a:t>2. ER diagram s atributy - rozšiřující</a:t>
          </a:r>
          <a:endParaRPr lang="en-US" dirty="0"/>
        </a:p>
      </dgm:t>
    </dgm:pt>
    <dgm:pt modelId="{BE544FD3-4FF3-4DBC-8693-B5E3FF92CD4B}" type="parTrans" cxnId="{A86F1191-A328-4EF5-A336-D6CC64EE9196}">
      <dgm:prSet/>
      <dgm:spPr/>
      <dgm:t>
        <a:bodyPr/>
        <a:lstStyle/>
        <a:p>
          <a:endParaRPr lang="en-US"/>
        </a:p>
      </dgm:t>
    </dgm:pt>
    <dgm:pt modelId="{A1DBE201-38A3-479E-A37C-098B274DEB81}" type="sibTrans" cxnId="{A86F1191-A328-4EF5-A336-D6CC64EE9196}">
      <dgm:prSet/>
      <dgm:spPr/>
      <dgm:t>
        <a:bodyPr/>
        <a:lstStyle/>
        <a:p>
          <a:endParaRPr lang="en-US"/>
        </a:p>
      </dgm:t>
    </dgm:pt>
    <dgm:pt modelId="{ABF397FE-F82F-443E-BE82-B4DA60295C2D}">
      <dgm:prSet/>
      <dgm:spPr/>
      <dgm:t>
        <a:bodyPr/>
        <a:lstStyle/>
        <a:p>
          <a:r>
            <a:rPr lang="cs-CZ"/>
            <a:t>Splněním a odevzdáním těchto úkolů, úspěšně absolvujete tento předmět.</a:t>
          </a:r>
          <a:endParaRPr lang="en-US"/>
        </a:p>
      </dgm:t>
    </dgm:pt>
    <dgm:pt modelId="{5ABE15D2-D4B5-4569-9467-BFC1F18340F1}" type="parTrans" cxnId="{AD97BC8F-2592-4B98-A528-8976D35676E2}">
      <dgm:prSet/>
      <dgm:spPr/>
      <dgm:t>
        <a:bodyPr/>
        <a:lstStyle/>
        <a:p>
          <a:endParaRPr lang="en-US"/>
        </a:p>
      </dgm:t>
    </dgm:pt>
    <dgm:pt modelId="{7A6BC82F-1953-471A-8CA8-C6EFE3514A7D}" type="sibTrans" cxnId="{AD97BC8F-2592-4B98-A528-8976D35676E2}">
      <dgm:prSet/>
      <dgm:spPr/>
      <dgm:t>
        <a:bodyPr/>
        <a:lstStyle/>
        <a:p>
          <a:endParaRPr lang="en-US"/>
        </a:p>
      </dgm:t>
    </dgm:pt>
    <dgm:pt modelId="{BD386511-D3BF-4F9C-97E7-FD2FA2FB168D}" type="pres">
      <dgm:prSet presAssocID="{943C607C-7408-44FA-BFAC-B3A1C17BCD54}" presName="outerComposite" presStyleCnt="0">
        <dgm:presLayoutVars>
          <dgm:chMax val="5"/>
          <dgm:dir/>
          <dgm:resizeHandles val="exact"/>
        </dgm:presLayoutVars>
      </dgm:prSet>
      <dgm:spPr/>
    </dgm:pt>
    <dgm:pt modelId="{82B01F5A-8A18-4AC3-A952-49C6410B5AC4}" type="pres">
      <dgm:prSet presAssocID="{943C607C-7408-44FA-BFAC-B3A1C17BCD54}" presName="dummyMaxCanvas" presStyleCnt="0">
        <dgm:presLayoutVars/>
      </dgm:prSet>
      <dgm:spPr/>
    </dgm:pt>
    <dgm:pt modelId="{F338D4F3-A134-4C8E-8575-60917013572A}" type="pres">
      <dgm:prSet presAssocID="{943C607C-7408-44FA-BFAC-B3A1C17BCD54}" presName="ThreeNodes_1" presStyleLbl="node1" presStyleIdx="0" presStyleCnt="3">
        <dgm:presLayoutVars>
          <dgm:bulletEnabled val="1"/>
        </dgm:presLayoutVars>
      </dgm:prSet>
      <dgm:spPr/>
    </dgm:pt>
    <dgm:pt modelId="{5BADD259-4809-45F0-8748-D36374A2F485}" type="pres">
      <dgm:prSet presAssocID="{943C607C-7408-44FA-BFAC-B3A1C17BCD54}" presName="ThreeNodes_2" presStyleLbl="node1" presStyleIdx="1" presStyleCnt="3">
        <dgm:presLayoutVars>
          <dgm:bulletEnabled val="1"/>
        </dgm:presLayoutVars>
      </dgm:prSet>
      <dgm:spPr/>
    </dgm:pt>
    <dgm:pt modelId="{15F0BB34-6174-413F-A0FF-9C848DB7200F}" type="pres">
      <dgm:prSet presAssocID="{943C607C-7408-44FA-BFAC-B3A1C17BCD54}" presName="ThreeNodes_3" presStyleLbl="node1" presStyleIdx="2" presStyleCnt="3">
        <dgm:presLayoutVars>
          <dgm:bulletEnabled val="1"/>
        </dgm:presLayoutVars>
      </dgm:prSet>
      <dgm:spPr/>
    </dgm:pt>
    <dgm:pt modelId="{96A24504-35FD-4174-B46B-C1D9F22029E0}" type="pres">
      <dgm:prSet presAssocID="{943C607C-7408-44FA-BFAC-B3A1C17BCD54}" presName="ThreeConn_1-2" presStyleLbl="fgAccFollowNode1" presStyleIdx="0" presStyleCnt="2">
        <dgm:presLayoutVars>
          <dgm:bulletEnabled val="1"/>
        </dgm:presLayoutVars>
      </dgm:prSet>
      <dgm:spPr/>
    </dgm:pt>
    <dgm:pt modelId="{AD1F8A30-7279-4243-8CD2-A3FFD0499EFB}" type="pres">
      <dgm:prSet presAssocID="{943C607C-7408-44FA-BFAC-B3A1C17BCD54}" presName="ThreeConn_2-3" presStyleLbl="fgAccFollowNode1" presStyleIdx="1" presStyleCnt="2">
        <dgm:presLayoutVars>
          <dgm:bulletEnabled val="1"/>
        </dgm:presLayoutVars>
      </dgm:prSet>
      <dgm:spPr/>
    </dgm:pt>
    <dgm:pt modelId="{D45BC496-4B83-4742-983D-95FCD3D03CF7}" type="pres">
      <dgm:prSet presAssocID="{943C607C-7408-44FA-BFAC-B3A1C17BCD54}" presName="ThreeNodes_1_text" presStyleLbl="node1" presStyleIdx="2" presStyleCnt="3">
        <dgm:presLayoutVars>
          <dgm:bulletEnabled val="1"/>
        </dgm:presLayoutVars>
      </dgm:prSet>
      <dgm:spPr/>
    </dgm:pt>
    <dgm:pt modelId="{69CBFDA3-8EE4-44CA-8DD3-0D5A885CCE6F}" type="pres">
      <dgm:prSet presAssocID="{943C607C-7408-44FA-BFAC-B3A1C17BCD54}" presName="ThreeNodes_2_text" presStyleLbl="node1" presStyleIdx="2" presStyleCnt="3">
        <dgm:presLayoutVars>
          <dgm:bulletEnabled val="1"/>
        </dgm:presLayoutVars>
      </dgm:prSet>
      <dgm:spPr/>
    </dgm:pt>
    <dgm:pt modelId="{5A64BCF2-4702-4A2E-82EF-25108C5B9B2E}" type="pres">
      <dgm:prSet presAssocID="{943C607C-7408-44FA-BFAC-B3A1C17BCD54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CDDB4F01-A01C-4D25-A40B-5181B4296148}" type="presOf" srcId="{6BBDBCBD-D3A2-4752-9A7F-22FD92258891}" destId="{5BADD259-4809-45F0-8748-D36374A2F485}" srcOrd="0" destOrd="1" presId="urn:microsoft.com/office/officeart/2005/8/layout/vProcess5"/>
    <dgm:cxn modelId="{F55C6311-A0DB-4392-82DC-24AD21DD7AE1}" type="presOf" srcId="{63CDC299-2A08-4F68-ADD9-BE2AEDD6E4DA}" destId="{5BADD259-4809-45F0-8748-D36374A2F485}" srcOrd="0" destOrd="2" presId="urn:microsoft.com/office/officeart/2005/8/layout/vProcess5"/>
    <dgm:cxn modelId="{BB74045C-A766-450C-8FD5-AC7D5CD08626}" type="presOf" srcId="{ABF397FE-F82F-443E-BE82-B4DA60295C2D}" destId="{5A64BCF2-4702-4A2E-82EF-25108C5B9B2E}" srcOrd="1" destOrd="0" presId="urn:microsoft.com/office/officeart/2005/8/layout/vProcess5"/>
    <dgm:cxn modelId="{D4D03E4C-7D2A-47CA-A12F-A965D15AC8BA}" type="presOf" srcId="{6FEC449C-798A-48E4-9862-A1761DE3D776}" destId="{F338D4F3-A134-4C8E-8575-60917013572A}" srcOrd="0" destOrd="0" presId="urn:microsoft.com/office/officeart/2005/8/layout/vProcess5"/>
    <dgm:cxn modelId="{DA28A56D-EF4B-401A-A8D5-04D95F336528}" type="presOf" srcId="{ABF397FE-F82F-443E-BE82-B4DA60295C2D}" destId="{15F0BB34-6174-413F-A0FF-9C848DB7200F}" srcOrd="0" destOrd="0" presId="urn:microsoft.com/office/officeart/2005/8/layout/vProcess5"/>
    <dgm:cxn modelId="{2C08CE7F-D7D9-4A01-AD14-080084418FDE}" srcId="{D9A13E33-F0C0-4FE5-BE15-C6E21FF7CCEA}" destId="{6BBDBCBD-D3A2-4752-9A7F-22FD92258891}" srcOrd="0" destOrd="0" parTransId="{02809090-3EE9-4132-8A6E-F5864F8CDEDA}" sibTransId="{EC52CB79-7529-44F1-BCF1-2C490122AC0F}"/>
    <dgm:cxn modelId="{65583186-2C69-4A23-925A-A54C64B82E42}" type="presOf" srcId="{D9A13E33-F0C0-4FE5-BE15-C6E21FF7CCEA}" destId="{5BADD259-4809-45F0-8748-D36374A2F485}" srcOrd="0" destOrd="0" presId="urn:microsoft.com/office/officeart/2005/8/layout/vProcess5"/>
    <dgm:cxn modelId="{2E2A3D8E-8F84-498C-9CC5-E238A2E78B4D}" srcId="{943C607C-7408-44FA-BFAC-B3A1C17BCD54}" destId="{D9A13E33-F0C0-4FE5-BE15-C6E21FF7CCEA}" srcOrd="1" destOrd="0" parTransId="{1DB7F7E3-FD14-4AB2-81B6-858FB52B579E}" sibTransId="{C0B2C48A-D824-4035-A74F-B6D0CC5CB631}"/>
    <dgm:cxn modelId="{AD97BC8F-2592-4B98-A528-8976D35676E2}" srcId="{943C607C-7408-44FA-BFAC-B3A1C17BCD54}" destId="{ABF397FE-F82F-443E-BE82-B4DA60295C2D}" srcOrd="2" destOrd="0" parTransId="{5ABE15D2-D4B5-4569-9467-BFC1F18340F1}" sibTransId="{7A6BC82F-1953-471A-8CA8-C6EFE3514A7D}"/>
    <dgm:cxn modelId="{A86F1191-A328-4EF5-A336-D6CC64EE9196}" srcId="{D9A13E33-F0C0-4FE5-BE15-C6E21FF7CCEA}" destId="{63CDC299-2A08-4F68-ADD9-BE2AEDD6E4DA}" srcOrd="1" destOrd="0" parTransId="{BE544FD3-4FF3-4DBC-8693-B5E3FF92CD4B}" sibTransId="{A1DBE201-38A3-479E-A37C-098B274DEB81}"/>
    <dgm:cxn modelId="{D2E9969D-9F99-4E58-B531-275E8827E494}" type="presOf" srcId="{C0B2C48A-D824-4035-A74F-B6D0CC5CB631}" destId="{AD1F8A30-7279-4243-8CD2-A3FFD0499EFB}" srcOrd="0" destOrd="0" presId="urn:microsoft.com/office/officeart/2005/8/layout/vProcess5"/>
    <dgm:cxn modelId="{8772AFB0-4A9F-45BF-9FD7-3D83A3686323}" srcId="{943C607C-7408-44FA-BFAC-B3A1C17BCD54}" destId="{6FEC449C-798A-48E4-9862-A1761DE3D776}" srcOrd="0" destOrd="0" parTransId="{8B0D7073-145A-46FD-B4C6-1164FDB748AE}" sibTransId="{F1192805-D1C3-407A-9052-AE6650C4623E}"/>
    <dgm:cxn modelId="{F63143D4-B2E2-4C04-813A-000522B00D17}" type="presOf" srcId="{6FEC449C-798A-48E4-9862-A1761DE3D776}" destId="{D45BC496-4B83-4742-983D-95FCD3D03CF7}" srcOrd="1" destOrd="0" presId="urn:microsoft.com/office/officeart/2005/8/layout/vProcess5"/>
    <dgm:cxn modelId="{47F7C2D7-7997-4A7A-82D6-8231F0D9F91C}" type="presOf" srcId="{6BBDBCBD-D3A2-4752-9A7F-22FD92258891}" destId="{69CBFDA3-8EE4-44CA-8DD3-0D5A885CCE6F}" srcOrd="1" destOrd="1" presId="urn:microsoft.com/office/officeart/2005/8/layout/vProcess5"/>
    <dgm:cxn modelId="{BEFABBEF-0C52-4066-BA8B-B1A70A82457F}" type="presOf" srcId="{D9A13E33-F0C0-4FE5-BE15-C6E21FF7CCEA}" destId="{69CBFDA3-8EE4-44CA-8DD3-0D5A885CCE6F}" srcOrd="1" destOrd="0" presId="urn:microsoft.com/office/officeart/2005/8/layout/vProcess5"/>
    <dgm:cxn modelId="{CA188AF0-4474-4C5E-8C18-4EDCD976CA1F}" type="presOf" srcId="{63CDC299-2A08-4F68-ADD9-BE2AEDD6E4DA}" destId="{69CBFDA3-8EE4-44CA-8DD3-0D5A885CCE6F}" srcOrd="1" destOrd="2" presId="urn:microsoft.com/office/officeart/2005/8/layout/vProcess5"/>
    <dgm:cxn modelId="{8FBB95F6-1E40-4A0B-BE05-F732F6007128}" type="presOf" srcId="{F1192805-D1C3-407A-9052-AE6650C4623E}" destId="{96A24504-35FD-4174-B46B-C1D9F22029E0}" srcOrd="0" destOrd="0" presId="urn:microsoft.com/office/officeart/2005/8/layout/vProcess5"/>
    <dgm:cxn modelId="{5EB543FC-FBA1-41F5-ACDB-A3DDB518E231}" type="presOf" srcId="{943C607C-7408-44FA-BFAC-B3A1C17BCD54}" destId="{BD386511-D3BF-4F9C-97E7-FD2FA2FB168D}" srcOrd="0" destOrd="0" presId="urn:microsoft.com/office/officeart/2005/8/layout/vProcess5"/>
    <dgm:cxn modelId="{4F4E353E-308F-499C-8993-002E3CECEA3F}" type="presParOf" srcId="{BD386511-D3BF-4F9C-97E7-FD2FA2FB168D}" destId="{82B01F5A-8A18-4AC3-A952-49C6410B5AC4}" srcOrd="0" destOrd="0" presId="urn:microsoft.com/office/officeart/2005/8/layout/vProcess5"/>
    <dgm:cxn modelId="{8763F6A4-4662-4897-A449-FD520F1DDD6F}" type="presParOf" srcId="{BD386511-D3BF-4F9C-97E7-FD2FA2FB168D}" destId="{F338D4F3-A134-4C8E-8575-60917013572A}" srcOrd="1" destOrd="0" presId="urn:microsoft.com/office/officeart/2005/8/layout/vProcess5"/>
    <dgm:cxn modelId="{A0E8E4E3-19C6-470A-8F10-2F01FF3BFEFE}" type="presParOf" srcId="{BD386511-D3BF-4F9C-97E7-FD2FA2FB168D}" destId="{5BADD259-4809-45F0-8748-D36374A2F485}" srcOrd="2" destOrd="0" presId="urn:microsoft.com/office/officeart/2005/8/layout/vProcess5"/>
    <dgm:cxn modelId="{B3966C67-DAA4-4F57-B0A9-12C53DBA792F}" type="presParOf" srcId="{BD386511-D3BF-4F9C-97E7-FD2FA2FB168D}" destId="{15F0BB34-6174-413F-A0FF-9C848DB7200F}" srcOrd="3" destOrd="0" presId="urn:microsoft.com/office/officeart/2005/8/layout/vProcess5"/>
    <dgm:cxn modelId="{B9D715DC-932B-4D1B-8B28-1454BE5A7FE5}" type="presParOf" srcId="{BD386511-D3BF-4F9C-97E7-FD2FA2FB168D}" destId="{96A24504-35FD-4174-B46B-C1D9F22029E0}" srcOrd="4" destOrd="0" presId="urn:microsoft.com/office/officeart/2005/8/layout/vProcess5"/>
    <dgm:cxn modelId="{D0863F77-2E15-4BF9-865D-23B90EC35415}" type="presParOf" srcId="{BD386511-D3BF-4F9C-97E7-FD2FA2FB168D}" destId="{AD1F8A30-7279-4243-8CD2-A3FFD0499EFB}" srcOrd="5" destOrd="0" presId="urn:microsoft.com/office/officeart/2005/8/layout/vProcess5"/>
    <dgm:cxn modelId="{C7550AAC-08E6-4616-8CE7-B89ED8D37AD3}" type="presParOf" srcId="{BD386511-D3BF-4F9C-97E7-FD2FA2FB168D}" destId="{D45BC496-4B83-4742-983D-95FCD3D03CF7}" srcOrd="6" destOrd="0" presId="urn:microsoft.com/office/officeart/2005/8/layout/vProcess5"/>
    <dgm:cxn modelId="{6B77B776-BDEA-4383-8CBD-F99540EF789D}" type="presParOf" srcId="{BD386511-D3BF-4F9C-97E7-FD2FA2FB168D}" destId="{69CBFDA3-8EE4-44CA-8DD3-0D5A885CCE6F}" srcOrd="7" destOrd="0" presId="urn:microsoft.com/office/officeart/2005/8/layout/vProcess5"/>
    <dgm:cxn modelId="{565ECA45-95EC-4A2D-8121-5A3E9867BFBC}" type="presParOf" srcId="{BD386511-D3BF-4F9C-97E7-FD2FA2FB168D}" destId="{5A64BCF2-4702-4A2E-82EF-25108C5B9B2E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3985063-F51B-4F84-86CB-B5B81775CC74}" type="doc">
      <dgm:prSet loTypeId="urn:microsoft.com/office/officeart/2005/8/layout/hList1" loCatId="list" qsTypeId="urn:microsoft.com/office/officeart/2005/8/quickstyle/simple4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28AF144D-A370-46F0-9658-BD9B85D778DA}">
      <dgm:prSet/>
      <dgm:spPr/>
      <dgm:t>
        <a:bodyPr/>
        <a:lstStyle/>
        <a:p>
          <a:r>
            <a:rPr lang="cs-CZ" i="1"/>
            <a:t>Zopakujme si: Máme určen modul IS </a:t>
          </a:r>
          <a:r>
            <a:rPr lang="cs-CZ"/>
            <a:t>– </a:t>
          </a:r>
          <a:r>
            <a:rPr lang="cs-CZ" b="1"/>
            <a:t>Online testy.</a:t>
          </a:r>
          <a:endParaRPr lang="en-US"/>
        </a:p>
      </dgm:t>
    </dgm:pt>
    <dgm:pt modelId="{07F32AE5-FB52-40EF-B762-B16E20980030}" type="parTrans" cxnId="{7FF8D7CC-0786-495C-BEA5-55833613FA7A}">
      <dgm:prSet/>
      <dgm:spPr/>
      <dgm:t>
        <a:bodyPr/>
        <a:lstStyle/>
        <a:p>
          <a:endParaRPr lang="en-US"/>
        </a:p>
      </dgm:t>
    </dgm:pt>
    <dgm:pt modelId="{579B2307-AFB8-4E68-B795-A4764952F3D7}" type="sibTrans" cxnId="{7FF8D7CC-0786-495C-BEA5-55833613FA7A}">
      <dgm:prSet/>
      <dgm:spPr/>
      <dgm:t>
        <a:bodyPr/>
        <a:lstStyle/>
        <a:p>
          <a:endParaRPr lang="en-US"/>
        </a:p>
      </dgm:t>
    </dgm:pt>
    <dgm:pt modelId="{0AB50699-C6F5-4289-ADB8-B5AFE38539E1}">
      <dgm:prSet/>
      <dgm:spPr/>
      <dgm:t>
        <a:bodyPr/>
        <a:lstStyle/>
        <a:p>
          <a:r>
            <a:rPr lang="cs-CZ" b="1"/>
            <a:t>Uživatel – Admin, Učitel, Student</a:t>
          </a:r>
          <a:endParaRPr lang="en-US"/>
        </a:p>
      </dgm:t>
    </dgm:pt>
    <dgm:pt modelId="{ACC4BD45-1ABB-4ADC-9016-F10161FC5BB4}" type="parTrans" cxnId="{2C0740BB-2850-49DC-BE99-0B8E25C593D3}">
      <dgm:prSet/>
      <dgm:spPr/>
      <dgm:t>
        <a:bodyPr/>
        <a:lstStyle/>
        <a:p>
          <a:endParaRPr lang="en-US"/>
        </a:p>
      </dgm:t>
    </dgm:pt>
    <dgm:pt modelId="{52FAB6A3-CA5E-441C-8418-EF24E0A040CF}" type="sibTrans" cxnId="{2C0740BB-2850-49DC-BE99-0B8E25C593D3}">
      <dgm:prSet/>
      <dgm:spPr/>
      <dgm:t>
        <a:bodyPr/>
        <a:lstStyle/>
        <a:p>
          <a:endParaRPr lang="en-US"/>
        </a:p>
      </dgm:t>
    </dgm:pt>
    <dgm:pt modelId="{5103F803-50E9-47E7-A229-06321B1DF299}">
      <dgm:prSet/>
      <dgm:spPr/>
      <dgm:t>
        <a:bodyPr/>
        <a:lstStyle/>
        <a:p>
          <a:r>
            <a:rPr lang="cs-CZ"/>
            <a:t>Máme definovány základní cíle:</a:t>
          </a:r>
          <a:endParaRPr lang="en-US"/>
        </a:p>
      </dgm:t>
    </dgm:pt>
    <dgm:pt modelId="{14389396-1D3F-4189-9824-F1B8C7F1C517}" type="parTrans" cxnId="{5FCC8B76-BD90-4F42-BF24-26DE21AFFCC7}">
      <dgm:prSet/>
      <dgm:spPr/>
      <dgm:t>
        <a:bodyPr/>
        <a:lstStyle/>
        <a:p>
          <a:endParaRPr lang="en-US"/>
        </a:p>
      </dgm:t>
    </dgm:pt>
    <dgm:pt modelId="{4A044381-621C-4EEB-A662-FA32A05CB832}" type="sibTrans" cxnId="{5FCC8B76-BD90-4F42-BF24-26DE21AFFCC7}">
      <dgm:prSet/>
      <dgm:spPr/>
      <dgm:t>
        <a:bodyPr/>
        <a:lstStyle/>
        <a:p>
          <a:endParaRPr lang="en-US"/>
        </a:p>
      </dgm:t>
    </dgm:pt>
    <dgm:pt modelId="{1D86FFA8-B104-4A48-8E2B-5B5489F5C5D9}">
      <dgm:prSet/>
      <dgm:spPr/>
      <dgm:t>
        <a:bodyPr/>
        <a:lstStyle/>
        <a:p>
          <a:r>
            <a:rPr lang="cs-CZ"/>
            <a:t>Registrace uživatele</a:t>
          </a:r>
          <a:endParaRPr lang="en-US"/>
        </a:p>
      </dgm:t>
    </dgm:pt>
    <dgm:pt modelId="{4F025DA2-F42F-4099-8510-5AC47A81CF5D}" type="parTrans" cxnId="{68793555-CECB-46E2-8839-05308259D32C}">
      <dgm:prSet/>
      <dgm:spPr/>
      <dgm:t>
        <a:bodyPr/>
        <a:lstStyle/>
        <a:p>
          <a:endParaRPr lang="en-US"/>
        </a:p>
      </dgm:t>
    </dgm:pt>
    <dgm:pt modelId="{3BD599FF-1C4D-4CC9-A2CD-E241B61C0559}" type="sibTrans" cxnId="{68793555-CECB-46E2-8839-05308259D32C}">
      <dgm:prSet/>
      <dgm:spPr/>
      <dgm:t>
        <a:bodyPr/>
        <a:lstStyle/>
        <a:p>
          <a:endParaRPr lang="en-US"/>
        </a:p>
      </dgm:t>
    </dgm:pt>
    <dgm:pt modelId="{17E4C258-2FE2-4B05-971D-6B072B60B518}">
      <dgm:prSet/>
      <dgm:spPr/>
      <dgm:t>
        <a:bodyPr/>
        <a:lstStyle/>
        <a:p>
          <a:r>
            <a:rPr lang="cs-CZ"/>
            <a:t>Login uživatele</a:t>
          </a:r>
          <a:endParaRPr lang="en-US"/>
        </a:p>
      </dgm:t>
    </dgm:pt>
    <dgm:pt modelId="{60160C42-AA5E-4122-9A56-7574BBC49471}" type="parTrans" cxnId="{1E8F9888-61F2-4223-9350-3A9B66FF547D}">
      <dgm:prSet/>
      <dgm:spPr/>
      <dgm:t>
        <a:bodyPr/>
        <a:lstStyle/>
        <a:p>
          <a:endParaRPr lang="en-US"/>
        </a:p>
      </dgm:t>
    </dgm:pt>
    <dgm:pt modelId="{27D0ED5B-B100-4173-B9B0-AFF29FDB97F3}" type="sibTrans" cxnId="{1E8F9888-61F2-4223-9350-3A9B66FF547D}">
      <dgm:prSet/>
      <dgm:spPr/>
      <dgm:t>
        <a:bodyPr/>
        <a:lstStyle/>
        <a:p>
          <a:endParaRPr lang="en-US"/>
        </a:p>
      </dgm:t>
    </dgm:pt>
    <dgm:pt modelId="{9341E27F-5FA2-4814-9FD5-0AB94379E981}">
      <dgm:prSet/>
      <dgm:spPr/>
      <dgm:t>
        <a:bodyPr/>
        <a:lstStyle/>
        <a:p>
          <a:r>
            <a:rPr lang="cs-CZ"/>
            <a:t>Správa uživatelů</a:t>
          </a:r>
          <a:endParaRPr lang="en-US"/>
        </a:p>
      </dgm:t>
    </dgm:pt>
    <dgm:pt modelId="{5309C7C5-1D93-4243-A27B-A7B65C216391}" type="parTrans" cxnId="{960CC224-1415-438E-AB8C-EF9F0B25E408}">
      <dgm:prSet/>
      <dgm:spPr/>
      <dgm:t>
        <a:bodyPr/>
        <a:lstStyle/>
        <a:p>
          <a:endParaRPr lang="en-US"/>
        </a:p>
      </dgm:t>
    </dgm:pt>
    <dgm:pt modelId="{B2D2D702-53DC-48FE-A7A2-73B78B0927F3}" type="sibTrans" cxnId="{960CC224-1415-438E-AB8C-EF9F0B25E408}">
      <dgm:prSet/>
      <dgm:spPr/>
      <dgm:t>
        <a:bodyPr/>
        <a:lstStyle/>
        <a:p>
          <a:endParaRPr lang="en-US"/>
        </a:p>
      </dgm:t>
    </dgm:pt>
    <dgm:pt modelId="{22199CEB-EBE0-48D8-BFC5-2849CD72CDA0}">
      <dgm:prSet/>
      <dgm:spPr/>
      <dgm:t>
        <a:bodyPr/>
        <a:lstStyle/>
        <a:p>
          <a:r>
            <a:rPr lang="cs-CZ"/>
            <a:t>Správa testů</a:t>
          </a:r>
          <a:endParaRPr lang="en-US"/>
        </a:p>
      </dgm:t>
    </dgm:pt>
    <dgm:pt modelId="{521F77CC-4CC8-4C2D-BA96-7DC45223BAFA}" type="parTrans" cxnId="{F475D964-62A2-47ED-B260-D426B65AB65C}">
      <dgm:prSet/>
      <dgm:spPr/>
      <dgm:t>
        <a:bodyPr/>
        <a:lstStyle/>
        <a:p>
          <a:endParaRPr lang="en-US"/>
        </a:p>
      </dgm:t>
    </dgm:pt>
    <dgm:pt modelId="{8AB654D6-B74B-4B4F-B4D7-695729B839E6}" type="sibTrans" cxnId="{F475D964-62A2-47ED-B260-D426B65AB65C}">
      <dgm:prSet/>
      <dgm:spPr/>
      <dgm:t>
        <a:bodyPr/>
        <a:lstStyle/>
        <a:p>
          <a:endParaRPr lang="en-US"/>
        </a:p>
      </dgm:t>
    </dgm:pt>
    <dgm:pt modelId="{16DBE246-86B8-4FB2-A0C2-09D115F796F7}">
      <dgm:prSet/>
      <dgm:spPr/>
      <dgm:t>
        <a:bodyPr/>
        <a:lstStyle/>
        <a:p>
          <a:r>
            <a:rPr lang="cs-CZ"/>
            <a:t>Zobrazení testu</a:t>
          </a:r>
          <a:endParaRPr lang="en-US"/>
        </a:p>
      </dgm:t>
    </dgm:pt>
    <dgm:pt modelId="{EB2BACE0-40C3-4CC8-8A25-E2E47B03353E}" type="parTrans" cxnId="{33278019-B42C-4D88-A702-C426663F499B}">
      <dgm:prSet/>
      <dgm:spPr/>
      <dgm:t>
        <a:bodyPr/>
        <a:lstStyle/>
        <a:p>
          <a:endParaRPr lang="en-US"/>
        </a:p>
      </dgm:t>
    </dgm:pt>
    <dgm:pt modelId="{CBABC691-810C-4E2A-AACF-AF5252483794}" type="sibTrans" cxnId="{33278019-B42C-4D88-A702-C426663F499B}">
      <dgm:prSet/>
      <dgm:spPr/>
      <dgm:t>
        <a:bodyPr/>
        <a:lstStyle/>
        <a:p>
          <a:endParaRPr lang="en-US"/>
        </a:p>
      </dgm:t>
    </dgm:pt>
    <dgm:pt modelId="{5E3D7E12-4CA2-43F6-AB96-CF9811AE1CE9}">
      <dgm:prSet/>
      <dgm:spPr/>
      <dgm:t>
        <a:bodyPr/>
        <a:lstStyle/>
        <a:p>
          <a:r>
            <a:rPr lang="cs-CZ"/>
            <a:t>Plnění testu</a:t>
          </a:r>
          <a:endParaRPr lang="en-US"/>
        </a:p>
      </dgm:t>
    </dgm:pt>
    <dgm:pt modelId="{AF49E7D4-A8B8-4987-AE7E-FB66DBD33735}" type="parTrans" cxnId="{FBC294A8-4CC4-431D-9D17-07A514F009E3}">
      <dgm:prSet/>
      <dgm:spPr/>
      <dgm:t>
        <a:bodyPr/>
        <a:lstStyle/>
        <a:p>
          <a:endParaRPr lang="en-US"/>
        </a:p>
      </dgm:t>
    </dgm:pt>
    <dgm:pt modelId="{2B08DCD1-1D34-411B-8277-A0FC04F9AC9E}" type="sibTrans" cxnId="{FBC294A8-4CC4-431D-9D17-07A514F009E3}">
      <dgm:prSet/>
      <dgm:spPr/>
      <dgm:t>
        <a:bodyPr/>
        <a:lstStyle/>
        <a:p>
          <a:endParaRPr lang="en-US"/>
        </a:p>
      </dgm:t>
    </dgm:pt>
    <dgm:pt modelId="{A1E495B6-C139-437B-B005-6827DE31A48C}">
      <dgm:prSet/>
      <dgm:spPr/>
      <dgm:t>
        <a:bodyPr/>
        <a:lstStyle/>
        <a:p>
          <a:r>
            <a:rPr lang="cs-CZ"/>
            <a:t>Vyhodnocení testu</a:t>
          </a:r>
          <a:endParaRPr lang="en-US"/>
        </a:p>
      </dgm:t>
    </dgm:pt>
    <dgm:pt modelId="{2B75F37A-2B80-48CF-BAFA-A3128AEF1154}" type="parTrans" cxnId="{51BCEAD4-A185-4918-96DC-5B9288E33C2B}">
      <dgm:prSet/>
      <dgm:spPr/>
      <dgm:t>
        <a:bodyPr/>
        <a:lstStyle/>
        <a:p>
          <a:endParaRPr lang="en-US"/>
        </a:p>
      </dgm:t>
    </dgm:pt>
    <dgm:pt modelId="{9B8242D1-7501-4CCB-944B-78A1297A539E}" type="sibTrans" cxnId="{51BCEAD4-A185-4918-96DC-5B9288E33C2B}">
      <dgm:prSet/>
      <dgm:spPr/>
      <dgm:t>
        <a:bodyPr/>
        <a:lstStyle/>
        <a:p>
          <a:endParaRPr lang="en-US"/>
        </a:p>
      </dgm:t>
    </dgm:pt>
    <dgm:pt modelId="{E3A4FA08-0B63-4DA3-8CB7-9856AA66A80C}" type="pres">
      <dgm:prSet presAssocID="{B3985063-F51B-4F84-86CB-B5B81775CC74}" presName="Name0" presStyleCnt="0">
        <dgm:presLayoutVars>
          <dgm:dir/>
          <dgm:animLvl val="lvl"/>
          <dgm:resizeHandles val="exact"/>
        </dgm:presLayoutVars>
      </dgm:prSet>
      <dgm:spPr/>
    </dgm:pt>
    <dgm:pt modelId="{470724DD-05F3-4660-AC72-B174C53476FF}" type="pres">
      <dgm:prSet presAssocID="{28AF144D-A370-46F0-9658-BD9B85D778DA}" presName="composite" presStyleCnt="0"/>
      <dgm:spPr/>
    </dgm:pt>
    <dgm:pt modelId="{5231BC00-11BF-4296-8E7C-4F3BEA3F5447}" type="pres">
      <dgm:prSet presAssocID="{28AF144D-A370-46F0-9658-BD9B85D778DA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AD8D2AAA-6A71-4165-8B7C-1F2DDFBB55CC}" type="pres">
      <dgm:prSet presAssocID="{28AF144D-A370-46F0-9658-BD9B85D778DA}" presName="desTx" presStyleLbl="alignAccFollowNode1" presStyleIdx="0" presStyleCnt="3">
        <dgm:presLayoutVars>
          <dgm:bulletEnabled val="1"/>
        </dgm:presLayoutVars>
      </dgm:prSet>
      <dgm:spPr/>
    </dgm:pt>
    <dgm:pt modelId="{99301FFE-2AE0-4F08-AB89-F1451D3EB577}" type="pres">
      <dgm:prSet presAssocID="{579B2307-AFB8-4E68-B795-A4764952F3D7}" presName="space" presStyleCnt="0"/>
      <dgm:spPr/>
    </dgm:pt>
    <dgm:pt modelId="{213281D7-66D5-4217-8EAD-2DE0AF3336CF}" type="pres">
      <dgm:prSet presAssocID="{0AB50699-C6F5-4289-ADB8-B5AFE38539E1}" presName="composite" presStyleCnt="0"/>
      <dgm:spPr/>
    </dgm:pt>
    <dgm:pt modelId="{7995FB46-7C9E-41B1-BBC9-764D3FD44270}" type="pres">
      <dgm:prSet presAssocID="{0AB50699-C6F5-4289-ADB8-B5AFE38539E1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4A4A1AE5-876E-45B1-98B9-D60491B181DB}" type="pres">
      <dgm:prSet presAssocID="{0AB50699-C6F5-4289-ADB8-B5AFE38539E1}" presName="desTx" presStyleLbl="alignAccFollowNode1" presStyleIdx="1" presStyleCnt="3">
        <dgm:presLayoutVars>
          <dgm:bulletEnabled val="1"/>
        </dgm:presLayoutVars>
      </dgm:prSet>
      <dgm:spPr/>
    </dgm:pt>
    <dgm:pt modelId="{F1517981-293E-4E50-BBD7-4221F449A2AE}" type="pres">
      <dgm:prSet presAssocID="{52FAB6A3-CA5E-441C-8418-EF24E0A040CF}" presName="space" presStyleCnt="0"/>
      <dgm:spPr/>
    </dgm:pt>
    <dgm:pt modelId="{880F8676-8B18-4AC6-B7A1-7005D78F1922}" type="pres">
      <dgm:prSet presAssocID="{5103F803-50E9-47E7-A229-06321B1DF299}" presName="composite" presStyleCnt="0"/>
      <dgm:spPr/>
    </dgm:pt>
    <dgm:pt modelId="{FC202638-B509-4A3C-8A6B-44718FBE5FD4}" type="pres">
      <dgm:prSet presAssocID="{5103F803-50E9-47E7-A229-06321B1DF299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D69814B8-3ADA-464B-B0E4-EED40CC977EB}" type="pres">
      <dgm:prSet presAssocID="{5103F803-50E9-47E7-A229-06321B1DF299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6D1BAF07-30CE-4C3D-B21C-AD9F3B4F9D70}" type="presOf" srcId="{A1E495B6-C139-437B-B005-6827DE31A48C}" destId="{D69814B8-3ADA-464B-B0E4-EED40CC977EB}" srcOrd="0" destOrd="6" presId="urn:microsoft.com/office/officeart/2005/8/layout/hList1"/>
    <dgm:cxn modelId="{64C44319-C09F-4681-9B5F-5B05C5552854}" type="presOf" srcId="{0AB50699-C6F5-4289-ADB8-B5AFE38539E1}" destId="{7995FB46-7C9E-41B1-BBC9-764D3FD44270}" srcOrd="0" destOrd="0" presId="urn:microsoft.com/office/officeart/2005/8/layout/hList1"/>
    <dgm:cxn modelId="{33278019-B42C-4D88-A702-C426663F499B}" srcId="{5103F803-50E9-47E7-A229-06321B1DF299}" destId="{16DBE246-86B8-4FB2-A0C2-09D115F796F7}" srcOrd="4" destOrd="0" parTransId="{EB2BACE0-40C3-4CC8-8A25-E2E47B03353E}" sibTransId="{CBABC691-810C-4E2A-AACF-AF5252483794}"/>
    <dgm:cxn modelId="{960CC224-1415-438E-AB8C-EF9F0B25E408}" srcId="{5103F803-50E9-47E7-A229-06321B1DF299}" destId="{9341E27F-5FA2-4814-9FD5-0AB94379E981}" srcOrd="2" destOrd="0" parTransId="{5309C7C5-1D93-4243-A27B-A7B65C216391}" sibTransId="{B2D2D702-53DC-48FE-A7A2-73B78B0927F3}"/>
    <dgm:cxn modelId="{A66A2A36-9E9D-42A5-832A-1533751C6FEF}" type="presOf" srcId="{17E4C258-2FE2-4B05-971D-6B072B60B518}" destId="{D69814B8-3ADA-464B-B0E4-EED40CC977EB}" srcOrd="0" destOrd="1" presId="urn:microsoft.com/office/officeart/2005/8/layout/hList1"/>
    <dgm:cxn modelId="{6C988E3C-4535-41FB-9063-8EA4D85AE462}" type="presOf" srcId="{B3985063-F51B-4F84-86CB-B5B81775CC74}" destId="{E3A4FA08-0B63-4DA3-8CB7-9856AA66A80C}" srcOrd="0" destOrd="0" presId="urn:microsoft.com/office/officeart/2005/8/layout/hList1"/>
    <dgm:cxn modelId="{F475D964-62A2-47ED-B260-D426B65AB65C}" srcId="{5103F803-50E9-47E7-A229-06321B1DF299}" destId="{22199CEB-EBE0-48D8-BFC5-2849CD72CDA0}" srcOrd="3" destOrd="0" parTransId="{521F77CC-4CC8-4C2D-BA96-7DC45223BAFA}" sibTransId="{8AB654D6-B74B-4B4F-B4D7-695729B839E6}"/>
    <dgm:cxn modelId="{68793555-CECB-46E2-8839-05308259D32C}" srcId="{5103F803-50E9-47E7-A229-06321B1DF299}" destId="{1D86FFA8-B104-4A48-8E2B-5B5489F5C5D9}" srcOrd="0" destOrd="0" parTransId="{4F025DA2-F42F-4099-8510-5AC47A81CF5D}" sibTransId="{3BD599FF-1C4D-4CC9-A2CD-E241B61C0559}"/>
    <dgm:cxn modelId="{5FCC8B76-BD90-4F42-BF24-26DE21AFFCC7}" srcId="{B3985063-F51B-4F84-86CB-B5B81775CC74}" destId="{5103F803-50E9-47E7-A229-06321B1DF299}" srcOrd="2" destOrd="0" parTransId="{14389396-1D3F-4189-9824-F1B8C7F1C517}" sibTransId="{4A044381-621C-4EEB-A662-FA32A05CB832}"/>
    <dgm:cxn modelId="{AA884481-E438-4D16-9233-1462B1B2AAF4}" type="presOf" srcId="{16DBE246-86B8-4FB2-A0C2-09D115F796F7}" destId="{D69814B8-3ADA-464B-B0E4-EED40CC977EB}" srcOrd="0" destOrd="4" presId="urn:microsoft.com/office/officeart/2005/8/layout/hList1"/>
    <dgm:cxn modelId="{1E8F9888-61F2-4223-9350-3A9B66FF547D}" srcId="{5103F803-50E9-47E7-A229-06321B1DF299}" destId="{17E4C258-2FE2-4B05-971D-6B072B60B518}" srcOrd="1" destOrd="0" parTransId="{60160C42-AA5E-4122-9A56-7574BBC49471}" sibTransId="{27D0ED5B-B100-4173-B9B0-AFF29FDB97F3}"/>
    <dgm:cxn modelId="{47032A8A-9388-4171-A25C-AD97C0A75F08}" type="presOf" srcId="{28AF144D-A370-46F0-9658-BD9B85D778DA}" destId="{5231BC00-11BF-4296-8E7C-4F3BEA3F5447}" srcOrd="0" destOrd="0" presId="urn:microsoft.com/office/officeart/2005/8/layout/hList1"/>
    <dgm:cxn modelId="{FBC294A8-4CC4-431D-9D17-07A514F009E3}" srcId="{5103F803-50E9-47E7-A229-06321B1DF299}" destId="{5E3D7E12-4CA2-43F6-AB96-CF9811AE1CE9}" srcOrd="5" destOrd="0" parTransId="{AF49E7D4-A8B8-4987-AE7E-FB66DBD33735}" sibTransId="{2B08DCD1-1D34-411B-8277-A0FC04F9AC9E}"/>
    <dgm:cxn modelId="{460A5AB2-522C-4B82-A539-F01CCDD8E2A0}" type="presOf" srcId="{9341E27F-5FA2-4814-9FD5-0AB94379E981}" destId="{D69814B8-3ADA-464B-B0E4-EED40CC977EB}" srcOrd="0" destOrd="2" presId="urn:microsoft.com/office/officeart/2005/8/layout/hList1"/>
    <dgm:cxn modelId="{B495E5B7-1E57-421B-AE74-E1041C1B43DB}" type="presOf" srcId="{5E3D7E12-4CA2-43F6-AB96-CF9811AE1CE9}" destId="{D69814B8-3ADA-464B-B0E4-EED40CC977EB}" srcOrd="0" destOrd="5" presId="urn:microsoft.com/office/officeart/2005/8/layout/hList1"/>
    <dgm:cxn modelId="{2C0740BB-2850-49DC-BE99-0B8E25C593D3}" srcId="{B3985063-F51B-4F84-86CB-B5B81775CC74}" destId="{0AB50699-C6F5-4289-ADB8-B5AFE38539E1}" srcOrd="1" destOrd="0" parTransId="{ACC4BD45-1ABB-4ADC-9016-F10161FC5BB4}" sibTransId="{52FAB6A3-CA5E-441C-8418-EF24E0A040CF}"/>
    <dgm:cxn modelId="{7FF8D7CC-0786-495C-BEA5-55833613FA7A}" srcId="{B3985063-F51B-4F84-86CB-B5B81775CC74}" destId="{28AF144D-A370-46F0-9658-BD9B85D778DA}" srcOrd="0" destOrd="0" parTransId="{07F32AE5-FB52-40EF-B762-B16E20980030}" sibTransId="{579B2307-AFB8-4E68-B795-A4764952F3D7}"/>
    <dgm:cxn modelId="{51BCEAD4-A185-4918-96DC-5B9288E33C2B}" srcId="{5103F803-50E9-47E7-A229-06321B1DF299}" destId="{A1E495B6-C139-437B-B005-6827DE31A48C}" srcOrd="6" destOrd="0" parTransId="{2B75F37A-2B80-48CF-BAFA-A3128AEF1154}" sibTransId="{9B8242D1-7501-4CCB-944B-78A1297A539E}"/>
    <dgm:cxn modelId="{83CF75E4-59E7-4A56-BAAA-B77E55675B70}" type="presOf" srcId="{22199CEB-EBE0-48D8-BFC5-2849CD72CDA0}" destId="{D69814B8-3ADA-464B-B0E4-EED40CC977EB}" srcOrd="0" destOrd="3" presId="urn:microsoft.com/office/officeart/2005/8/layout/hList1"/>
    <dgm:cxn modelId="{04D557EE-E038-44A7-9128-2A2D092E3612}" type="presOf" srcId="{1D86FFA8-B104-4A48-8E2B-5B5489F5C5D9}" destId="{D69814B8-3ADA-464B-B0E4-EED40CC977EB}" srcOrd="0" destOrd="0" presId="urn:microsoft.com/office/officeart/2005/8/layout/hList1"/>
    <dgm:cxn modelId="{768D40F2-BBC1-4AE5-BC74-CD2A3E088CA0}" type="presOf" srcId="{5103F803-50E9-47E7-A229-06321B1DF299}" destId="{FC202638-B509-4A3C-8A6B-44718FBE5FD4}" srcOrd="0" destOrd="0" presId="urn:microsoft.com/office/officeart/2005/8/layout/hList1"/>
    <dgm:cxn modelId="{202057DA-D21D-48DD-9B5E-0FB4FFD043D2}" type="presParOf" srcId="{E3A4FA08-0B63-4DA3-8CB7-9856AA66A80C}" destId="{470724DD-05F3-4660-AC72-B174C53476FF}" srcOrd="0" destOrd="0" presId="urn:microsoft.com/office/officeart/2005/8/layout/hList1"/>
    <dgm:cxn modelId="{029EEB89-3ECF-4904-9CEA-F601B1F5BC4D}" type="presParOf" srcId="{470724DD-05F3-4660-AC72-B174C53476FF}" destId="{5231BC00-11BF-4296-8E7C-4F3BEA3F5447}" srcOrd="0" destOrd="0" presId="urn:microsoft.com/office/officeart/2005/8/layout/hList1"/>
    <dgm:cxn modelId="{86E0A8B0-0C16-4F7B-B50F-F87525212D72}" type="presParOf" srcId="{470724DD-05F3-4660-AC72-B174C53476FF}" destId="{AD8D2AAA-6A71-4165-8B7C-1F2DDFBB55CC}" srcOrd="1" destOrd="0" presId="urn:microsoft.com/office/officeart/2005/8/layout/hList1"/>
    <dgm:cxn modelId="{49008012-0D20-4AF1-84A5-2194EA07F9CD}" type="presParOf" srcId="{E3A4FA08-0B63-4DA3-8CB7-9856AA66A80C}" destId="{99301FFE-2AE0-4F08-AB89-F1451D3EB577}" srcOrd="1" destOrd="0" presId="urn:microsoft.com/office/officeart/2005/8/layout/hList1"/>
    <dgm:cxn modelId="{B860FB8D-14C7-44BA-9375-C4A527B9EC13}" type="presParOf" srcId="{E3A4FA08-0B63-4DA3-8CB7-9856AA66A80C}" destId="{213281D7-66D5-4217-8EAD-2DE0AF3336CF}" srcOrd="2" destOrd="0" presId="urn:microsoft.com/office/officeart/2005/8/layout/hList1"/>
    <dgm:cxn modelId="{9DEB4A32-27CB-4CE2-9BAF-64E09BBBE240}" type="presParOf" srcId="{213281D7-66D5-4217-8EAD-2DE0AF3336CF}" destId="{7995FB46-7C9E-41B1-BBC9-764D3FD44270}" srcOrd="0" destOrd="0" presId="urn:microsoft.com/office/officeart/2005/8/layout/hList1"/>
    <dgm:cxn modelId="{B0932714-3C0C-44BF-BD40-E3228000FD9E}" type="presParOf" srcId="{213281D7-66D5-4217-8EAD-2DE0AF3336CF}" destId="{4A4A1AE5-876E-45B1-98B9-D60491B181DB}" srcOrd="1" destOrd="0" presId="urn:microsoft.com/office/officeart/2005/8/layout/hList1"/>
    <dgm:cxn modelId="{03DCDA22-0F59-420E-A0B1-E40EAB97C9B3}" type="presParOf" srcId="{E3A4FA08-0B63-4DA3-8CB7-9856AA66A80C}" destId="{F1517981-293E-4E50-BBD7-4221F449A2AE}" srcOrd="3" destOrd="0" presId="urn:microsoft.com/office/officeart/2005/8/layout/hList1"/>
    <dgm:cxn modelId="{CA50BA79-DE6A-454B-96D3-798DEB7B3A30}" type="presParOf" srcId="{E3A4FA08-0B63-4DA3-8CB7-9856AA66A80C}" destId="{880F8676-8B18-4AC6-B7A1-7005D78F1922}" srcOrd="4" destOrd="0" presId="urn:microsoft.com/office/officeart/2005/8/layout/hList1"/>
    <dgm:cxn modelId="{0C40FCAE-76D5-408A-9F58-92B26C2A7BF6}" type="presParOf" srcId="{880F8676-8B18-4AC6-B7A1-7005D78F1922}" destId="{FC202638-B509-4A3C-8A6B-44718FBE5FD4}" srcOrd="0" destOrd="0" presId="urn:microsoft.com/office/officeart/2005/8/layout/hList1"/>
    <dgm:cxn modelId="{28B1BEC6-DF29-47EF-93B8-ACF0316F3E15}" type="presParOf" srcId="{880F8676-8B18-4AC6-B7A1-7005D78F1922}" destId="{D69814B8-3ADA-464B-B0E4-EED40CC977EB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5F915C1-B291-48F0-A759-8F447FA20222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E534192A-3460-45AB-8866-279AC535C4CA}">
      <dgm:prSet/>
      <dgm:spPr/>
      <dgm:t>
        <a:bodyPr/>
        <a:lstStyle/>
        <a:p>
          <a:r>
            <a:rPr lang="cs-CZ" dirty="0"/>
            <a:t>Uživatel může mít více rolí, každou roli může mít více uživatelů</a:t>
          </a:r>
          <a:endParaRPr lang="en-US" dirty="0"/>
        </a:p>
      </dgm:t>
    </dgm:pt>
    <dgm:pt modelId="{510CB82D-BF84-4B16-BEFA-C48E56C883AE}" type="parTrans" cxnId="{5343B0E3-DE3A-48BD-B060-7107CCF7E3B7}">
      <dgm:prSet/>
      <dgm:spPr/>
      <dgm:t>
        <a:bodyPr/>
        <a:lstStyle/>
        <a:p>
          <a:endParaRPr lang="en-US"/>
        </a:p>
      </dgm:t>
    </dgm:pt>
    <dgm:pt modelId="{D15A5093-9CA5-43B6-8F1B-8E1D718C863D}" type="sibTrans" cxnId="{5343B0E3-DE3A-48BD-B060-7107CCF7E3B7}">
      <dgm:prSet/>
      <dgm:spPr/>
      <dgm:t>
        <a:bodyPr/>
        <a:lstStyle/>
        <a:p>
          <a:endParaRPr lang="en-US"/>
        </a:p>
      </dgm:t>
    </dgm:pt>
    <dgm:pt modelId="{F3432EF5-C4DC-4645-9C64-1E9BEC32B35E}">
      <dgm:prSet/>
      <dgm:spPr/>
      <dgm:t>
        <a:bodyPr/>
        <a:lstStyle/>
        <a:p>
          <a:r>
            <a:rPr lang="cs-CZ" dirty="0"/>
            <a:t>Test může obsahovat více otázek</a:t>
          </a:r>
          <a:endParaRPr lang="en-US" dirty="0"/>
        </a:p>
      </dgm:t>
    </dgm:pt>
    <dgm:pt modelId="{BA2A31D7-7F5F-47DE-ADA3-F3BC1FB564A9}" type="parTrans" cxnId="{A30685B0-BFAD-44C1-9A48-8F3C8070B298}">
      <dgm:prSet/>
      <dgm:spPr/>
      <dgm:t>
        <a:bodyPr/>
        <a:lstStyle/>
        <a:p>
          <a:endParaRPr lang="en-US"/>
        </a:p>
      </dgm:t>
    </dgm:pt>
    <dgm:pt modelId="{A71B3081-BCB7-4229-B6A2-EB1F38758B7B}" type="sibTrans" cxnId="{A30685B0-BFAD-44C1-9A48-8F3C8070B298}">
      <dgm:prSet/>
      <dgm:spPr/>
      <dgm:t>
        <a:bodyPr/>
        <a:lstStyle/>
        <a:p>
          <a:endParaRPr lang="en-US"/>
        </a:p>
      </dgm:t>
    </dgm:pt>
    <dgm:pt modelId="{B9927506-059B-4AB7-9E15-300D4B9FFD95}">
      <dgm:prSet/>
      <dgm:spPr/>
      <dgm:t>
        <a:bodyPr/>
        <a:lstStyle/>
        <a:p>
          <a:r>
            <a:rPr lang="cs-CZ"/>
            <a:t>Každá otázka bude součástí pouze jednoho testu</a:t>
          </a:r>
          <a:endParaRPr lang="en-US"/>
        </a:p>
      </dgm:t>
    </dgm:pt>
    <dgm:pt modelId="{0F412BE6-12E3-4777-A98B-6AA524AB3ED6}" type="parTrans" cxnId="{7AF35AE5-F4A7-44D6-84F8-F4A57AB1883E}">
      <dgm:prSet/>
      <dgm:spPr/>
      <dgm:t>
        <a:bodyPr/>
        <a:lstStyle/>
        <a:p>
          <a:endParaRPr lang="en-US"/>
        </a:p>
      </dgm:t>
    </dgm:pt>
    <dgm:pt modelId="{FBEF4BCA-8344-479A-97A7-9FB06658CEA8}" type="sibTrans" cxnId="{7AF35AE5-F4A7-44D6-84F8-F4A57AB1883E}">
      <dgm:prSet/>
      <dgm:spPr/>
      <dgm:t>
        <a:bodyPr/>
        <a:lstStyle/>
        <a:p>
          <a:endParaRPr lang="en-US"/>
        </a:p>
      </dgm:t>
    </dgm:pt>
    <dgm:pt modelId="{34299C4C-A61C-43C4-B78B-541C9090832B}">
      <dgm:prSet/>
      <dgm:spPr/>
      <dgm:t>
        <a:bodyPr/>
        <a:lstStyle/>
        <a:p>
          <a:r>
            <a:rPr lang="cs-CZ" dirty="0"/>
            <a:t>Otázka může obsahovat více odpovědí</a:t>
          </a:r>
          <a:endParaRPr lang="en-US" dirty="0"/>
        </a:p>
      </dgm:t>
    </dgm:pt>
    <dgm:pt modelId="{C4AB8A0E-1015-4014-A57B-5C7B64AFAA9D}" type="parTrans" cxnId="{1768829E-010F-4466-A266-DA02C09CC866}">
      <dgm:prSet/>
      <dgm:spPr/>
      <dgm:t>
        <a:bodyPr/>
        <a:lstStyle/>
        <a:p>
          <a:endParaRPr lang="en-US"/>
        </a:p>
      </dgm:t>
    </dgm:pt>
    <dgm:pt modelId="{11EF5D21-DCAB-4EF8-8348-8D6E0CCB53A3}" type="sibTrans" cxnId="{1768829E-010F-4466-A266-DA02C09CC866}">
      <dgm:prSet/>
      <dgm:spPr/>
      <dgm:t>
        <a:bodyPr/>
        <a:lstStyle/>
        <a:p>
          <a:endParaRPr lang="en-US"/>
        </a:p>
      </dgm:t>
    </dgm:pt>
    <dgm:pt modelId="{CF9FFF10-94B4-451B-8D55-546A0CF93797}">
      <dgm:prSet/>
      <dgm:spPr/>
      <dgm:t>
        <a:bodyPr/>
        <a:lstStyle/>
        <a:p>
          <a:r>
            <a:rPr lang="cs-CZ"/>
            <a:t>Každá odpověď bude součástí pouze jedné otázky</a:t>
          </a:r>
          <a:endParaRPr lang="en-US"/>
        </a:p>
      </dgm:t>
    </dgm:pt>
    <dgm:pt modelId="{1AFC5015-CFFE-450E-B9C0-AABDA01B4341}" type="parTrans" cxnId="{0CDEF795-3FAB-429A-9439-5BF1ADC43596}">
      <dgm:prSet/>
      <dgm:spPr/>
      <dgm:t>
        <a:bodyPr/>
        <a:lstStyle/>
        <a:p>
          <a:endParaRPr lang="en-US"/>
        </a:p>
      </dgm:t>
    </dgm:pt>
    <dgm:pt modelId="{DE84D379-A9E9-4679-AC21-FD17D28DFA0F}" type="sibTrans" cxnId="{0CDEF795-3FAB-429A-9439-5BF1ADC43596}">
      <dgm:prSet/>
      <dgm:spPr/>
      <dgm:t>
        <a:bodyPr/>
        <a:lstStyle/>
        <a:p>
          <a:endParaRPr lang="en-US"/>
        </a:p>
      </dgm:t>
    </dgm:pt>
    <dgm:pt modelId="{2ACDCD78-ECAA-4F56-B90E-0DA318BBB57A}">
      <dgm:prSet/>
      <dgm:spPr/>
      <dgm:t>
        <a:bodyPr/>
        <a:lstStyle/>
        <a:p>
          <a:r>
            <a:rPr lang="cs-CZ" dirty="0"/>
            <a:t>Řešení testu je navázáno vždy na jednoho uživatele</a:t>
          </a:r>
        </a:p>
      </dgm:t>
    </dgm:pt>
    <dgm:pt modelId="{5FCD090D-5CFF-4548-B568-BAAEB27E730D}" type="parTrans" cxnId="{C1C0A6AD-A61C-4E26-B49D-98CAD43EF4F1}">
      <dgm:prSet/>
      <dgm:spPr/>
      <dgm:t>
        <a:bodyPr/>
        <a:lstStyle/>
        <a:p>
          <a:endParaRPr lang="en-US"/>
        </a:p>
      </dgm:t>
    </dgm:pt>
    <dgm:pt modelId="{692AC991-9D8C-4626-AB81-E41B5B5A52C8}" type="sibTrans" cxnId="{C1C0A6AD-A61C-4E26-B49D-98CAD43EF4F1}">
      <dgm:prSet/>
      <dgm:spPr/>
      <dgm:t>
        <a:bodyPr/>
        <a:lstStyle/>
        <a:p>
          <a:endParaRPr lang="en-US"/>
        </a:p>
      </dgm:t>
    </dgm:pt>
    <dgm:pt modelId="{607162A7-4B10-44BE-A6A0-63EC72C0F3E3}" type="pres">
      <dgm:prSet presAssocID="{25F915C1-B291-48F0-A759-8F447FA20222}" presName="linear" presStyleCnt="0">
        <dgm:presLayoutVars>
          <dgm:animLvl val="lvl"/>
          <dgm:resizeHandles val="exact"/>
        </dgm:presLayoutVars>
      </dgm:prSet>
      <dgm:spPr/>
    </dgm:pt>
    <dgm:pt modelId="{FBF41149-1621-4B16-81A6-31D31E1A78EF}" type="pres">
      <dgm:prSet presAssocID="{E534192A-3460-45AB-8866-279AC535C4CA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C4F140D2-983A-4C1E-8CE9-55D964BB3D27}" type="pres">
      <dgm:prSet presAssocID="{D15A5093-9CA5-43B6-8F1B-8E1D718C863D}" presName="spacer" presStyleCnt="0"/>
      <dgm:spPr/>
    </dgm:pt>
    <dgm:pt modelId="{26AA16A6-992A-4348-85F7-86ACD4F9F16B}" type="pres">
      <dgm:prSet presAssocID="{F3432EF5-C4DC-4645-9C64-1E9BEC32B35E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AF6E7B0F-119B-45E5-9258-F2AD11CAAA33}" type="pres">
      <dgm:prSet presAssocID="{A71B3081-BCB7-4229-B6A2-EB1F38758B7B}" presName="spacer" presStyleCnt="0"/>
      <dgm:spPr/>
    </dgm:pt>
    <dgm:pt modelId="{35522CE6-C845-41BE-9879-8383E01EFFD0}" type="pres">
      <dgm:prSet presAssocID="{B9927506-059B-4AB7-9E15-300D4B9FFD95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B655F580-FCB9-46A8-B078-3B8FD5B2943F}" type="pres">
      <dgm:prSet presAssocID="{FBEF4BCA-8344-479A-97A7-9FB06658CEA8}" presName="spacer" presStyleCnt="0"/>
      <dgm:spPr/>
    </dgm:pt>
    <dgm:pt modelId="{96CE734D-CFC0-4AF7-B406-4C86AF147624}" type="pres">
      <dgm:prSet presAssocID="{34299C4C-A61C-43C4-B78B-541C9090832B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E13BA545-676F-48EF-8648-FADE0149C571}" type="pres">
      <dgm:prSet presAssocID="{11EF5D21-DCAB-4EF8-8348-8D6E0CCB53A3}" presName="spacer" presStyleCnt="0"/>
      <dgm:spPr/>
    </dgm:pt>
    <dgm:pt modelId="{75571ECA-6905-48EA-9957-72EE1499CDDB}" type="pres">
      <dgm:prSet presAssocID="{CF9FFF10-94B4-451B-8D55-546A0CF93797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7D7DFB6B-3680-4D9A-9DEB-1D2ECC4A6C0D}" type="pres">
      <dgm:prSet presAssocID="{DE84D379-A9E9-4679-AC21-FD17D28DFA0F}" presName="spacer" presStyleCnt="0"/>
      <dgm:spPr/>
    </dgm:pt>
    <dgm:pt modelId="{080EABB4-98D9-4EC2-9915-440A166D82FC}" type="pres">
      <dgm:prSet presAssocID="{2ACDCD78-ECAA-4F56-B90E-0DA318BBB57A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7F8BBC14-7752-40B2-A433-95A66FF98FA5}" type="presOf" srcId="{25F915C1-B291-48F0-A759-8F447FA20222}" destId="{607162A7-4B10-44BE-A6A0-63EC72C0F3E3}" srcOrd="0" destOrd="0" presId="urn:microsoft.com/office/officeart/2005/8/layout/vList2"/>
    <dgm:cxn modelId="{ED9C2333-2EA8-41BE-A7B7-4DD445418447}" type="presOf" srcId="{E534192A-3460-45AB-8866-279AC535C4CA}" destId="{FBF41149-1621-4B16-81A6-31D31E1A78EF}" srcOrd="0" destOrd="0" presId="urn:microsoft.com/office/officeart/2005/8/layout/vList2"/>
    <dgm:cxn modelId="{4913F353-8980-46D5-99FC-9BDA8216E8F7}" type="presOf" srcId="{2ACDCD78-ECAA-4F56-B90E-0DA318BBB57A}" destId="{080EABB4-98D9-4EC2-9915-440A166D82FC}" srcOrd="0" destOrd="0" presId="urn:microsoft.com/office/officeart/2005/8/layout/vList2"/>
    <dgm:cxn modelId="{0CDEF795-3FAB-429A-9439-5BF1ADC43596}" srcId="{25F915C1-B291-48F0-A759-8F447FA20222}" destId="{CF9FFF10-94B4-451B-8D55-546A0CF93797}" srcOrd="4" destOrd="0" parTransId="{1AFC5015-CFFE-450E-B9C0-AABDA01B4341}" sibTransId="{DE84D379-A9E9-4679-AC21-FD17D28DFA0F}"/>
    <dgm:cxn modelId="{1768829E-010F-4466-A266-DA02C09CC866}" srcId="{25F915C1-B291-48F0-A759-8F447FA20222}" destId="{34299C4C-A61C-43C4-B78B-541C9090832B}" srcOrd="3" destOrd="0" parTransId="{C4AB8A0E-1015-4014-A57B-5C7B64AFAA9D}" sibTransId="{11EF5D21-DCAB-4EF8-8348-8D6E0CCB53A3}"/>
    <dgm:cxn modelId="{C1C0A6AD-A61C-4E26-B49D-98CAD43EF4F1}" srcId="{25F915C1-B291-48F0-A759-8F447FA20222}" destId="{2ACDCD78-ECAA-4F56-B90E-0DA318BBB57A}" srcOrd="5" destOrd="0" parTransId="{5FCD090D-5CFF-4548-B568-BAAEB27E730D}" sibTransId="{692AC991-9D8C-4626-AB81-E41B5B5A52C8}"/>
    <dgm:cxn modelId="{A30685B0-BFAD-44C1-9A48-8F3C8070B298}" srcId="{25F915C1-B291-48F0-A759-8F447FA20222}" destId="{F3432EF5-C4DC-4645-9C64-1E9BEC32B35E}" srcOrd="1" destOrd="0" parTransId="{BA2A31D7-7F5F-47DE-ADA3-F3BC1FB564A9}" sibTransId="{A71B3081-BCB7-4229-B6A2-EB1F38758B7B}"/>
    <dgm:cxn modelId="{B2E93BB1-DC5C-423F-9858-F5F1DF7C724B}" type="presOf" srcId="{B9927506-059B-4AB7-9E15-300D4B9FFD95}" destId="{35522CE6-C845-41BE-9879-8383E01EFFD0}" srcOrd="0" destOrd="0" presId="urn:microsoft.com/office/officeart/2005/8/layout/vList2"/>
    <dgm:cxn modelId="{C0283FC8-BC11-4B57-82CC-B281C7FA26DD}" type="presOf" srcId="{34299C4C-A61C-43C4-B78B-541C9090832B}" destId="{96CE734D-CFC0-4AF7-B406-4C86AF147624}" srcOrd="0" destOrd="0" presId="urn:microsoft.com/office/officeart/2005/8/layout/vList2"/>
    <dgm:cxn modelId="{5343B0E3-DE3A-48BD-B060-7107CCF7E3B7}" srcId="{25F915C1-B291-48F0-A759-8F447FA20222}" destId="{E534192A-3460-45AB-8866-279AC535C4CA}" srcOrd="0" destOrd="0" parTransId="{510CB82D-BF84-4B16-BEFA-C48E56C883AE}" sibTransId="{D15A5093-9CA5-43B6-8F1B-8E1D718C863D}"/>
    <dgm:cxn modelId="{7AF35AE5-F4A7-44D6-84F8-F4A57AB1883E}" srcId="{25F915C1-B291-48F0-A759-8F447FA20222}" destId="{B9927506-059B-4AB7-9E15-300D4B9FFD95}" srcOrd="2" destOrd="0" parTransId="{0F412BE6-12E3-4777-A98B-6AA524AB3ED6}" sibTransId="{FBEF4BCA-8344-479A-97A7-9FB06658CEA8}"/>
    <dgm:cxn modelId="{882A81EE-278C-4474-8B8C-E9AE6915ACC3}" type="presOf" srcId="{F3432EF5-C4DC-4645-9C64-1E9BEC32B35E}" destId="{26AA16A6-992A-4348-85F7-86ACD4F9F16B}" srcOrd="0" destOrd="0" presId="urn:microsoft.com/office/officeart/2005/8/layout/vList2"/>
    <dgm:cxn modelId="{635942F0-F825-47B6-ABEE-DA07528A76B7}" type="presOf" srcId="{CF9FFF10-94B4-451B-8D55-546A0CF93797}" destId="{75571ECA-6905-48EA-9957-72EE1499CDDB}" srcOrd="0" destOrd="0" presId="urn:microsoft.com/office/officeart/2005/8/layout/vList2"/>
    <dgm:cxn modelId="{37D790D1-2912-45C0-B224-0ED83CBCCF02}" type="presParOf" srcId="{607162A7-4B10-44BE-A6A0-63EC72C0F3E3}" destId="{FBF41149-1621-4B16-81A6-31D31E1A78EF}" srcOrd="0" destOrd="0" presId="urn:microsoft.com/office/officeart/2005/8/layout/vList2"/>
    <dgm:cxn modelId="{9589F607-6869-4906-85C8-362E0C0CA972}" type="presParOf" srcId="{607162A7-4B10-44BE-A6A0-63EC72C0F3E3}" destId="{C4F140D2-983A-4C1E-8CE9-55D964BB3D27}" srcOrd="1" destOrd="0" presId="urn:microsoft.com/office/officeart/2005/8/layout/vList2"/>
    <dgm:cxn modelId="{E2AC80EA-28ED-49FD-92C8-457069793B5E}" type="presParOf" srcId="{607162A7-4B10-44BE-A6A0-63EC72C0F3E3}" destId="{26AA16A6-992A-4348-85F7-86ACD4F9F16B}" srcOrd="2" destOrd="0" presId="urn:microsoft.com/office/officeart/2005/8/layout/vList2"/>
    <dgm:cxn modelId="{FB6CF542-91F0-4DF6-9FE9-8651C5095628}" type="presParOf" srcId="{607162A7-4B10-44BE-A6A0-63EC72C0F3E3}" destId="{AF6E7B0F-119B-45E5-9258-F2AD11CAAA33}" srcOrd="3" destOrd="0" presId="urn:microsoft.com/office/officeart/2005/8/layout/vList2"/>
    <dgm:cxn modelId="{ADA6B3E9-670F-404C-80CE-AE09BABCE684}" type="presParOf" srcId="{607162A7-4B10-44BE-A6A0-63EC72C0F3E3}" destId="{35522CE6-C845-41BE-9879-8383E01EFFD0}" srcOrd="4" destOrd="0" presId="urn:microsoft.com/office/officeart/2005/8/layout/vList2"/>
    <dgm:cxn modelId="{42A9202E-91B4-4915-A827-CC39F1F3540E}" type="presParOf" srcId="{607162A7-4B10-44BE-A6A0-63EC72C0F3E3}" destId="{B655F580-FCB9-46A8-B078-3B8FD5B2943F}" srcOrd="5" destOrd="0" presId="urn:microsoft.com/office/officeart/2005/8/layout/vList2"/>
    <dgm:cxn modelId="{AA7A8721-5E00-47BD-8D57-B8AFC4EF7ED0}" type="presParOf" srcId="{607162A7-4B10-44BE-A6A0-63EC72C0F3E3}" destId="{96CE734D-CFC0-4AF7-B406-4C86AF147624}" srcOrd="6" destOrd="0" presId="urn:microsoft.com/office/officeart/2005/8/layout/vList2"/>
    <dgm:cxn modelId="{85BE79B4-6377-481D-BDF2-D78884AAC73D}" type="presParOf" srcId="{607162A7-4B10-44BE-A6A0-63EC72C0F3E3}" destId="{E13BA545-676F-48EF-8648-FADE0149C571}" srcOrd="7" destOrd="0" presId="urn:microsoft.com/office/officeart/2005/8/layout/vList2"/>
    <dgm:cxn modelId="{1ECB199A-5814-4D84-9FA5-73ED527123B6}" type="presParOf" srcId="{607162A7-4B10-44BE-A6A0-63EC72C0F3E3}" destId="{75571ECA-6905-48EA-9957-72EE1499CDDB}" srcOrd="8" destOrd="0" presId="urn:microsoft.com/office/officeart/2005/8/layout/vList2"/>
    <dgm:cxn modelId="{82D2F0F5-D339-4BEE-9054-59D688959561}" type="presParOf" srcId="{607162A7-4B10-44BE-A6A0-63EC72C0F3E3}" destId="{7D7DFB6B-3680-4D9A-9DEB-1D2ECC4A6C0D}" srcOrd="9" destOrd="0" presId="urn:microsoft.com/office/officeart/2005/8/layout/vList2"/>
    <dgm:cxn modelId="{EB846A97-CF14-4A06-A733-FD72C92E7A0A}" type="presParOf" srcId="{607162A7-4B10-44BE-A6A0-63EC72C0F3E3}" destId="{080EABB4-98D9-4EC2-9915-440A166D82FC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38D4F3-A134-4C8E-8575-60917013572A}">
      <dsp:nvSpPr>
        <dsp:cNvPr id="0" name=""/>
        <dsp:cNvSpPr/>
      </dsp:nvSpPr>
      <dsp:spPr>
        <a:xfrm>
          <a:off x="0" y="0"/>
          <a:ext cx="8163718" cy="111696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 dirty="0"/>
            <a:t>Vaše zápočtová práce obsahuje 2 úkoly.</a:t>
          </a:r>
          <a:endParaRPr lang="en-US" sz="2100" kern="1200" dirty="0"/>
        </a:p>
      </dsp:txBody>
      <dsp:txXfrm>
        <a:off x="32715" y="32715"/>
        <a:ext cx="6958422" cy="1051538"/>
      </dsp:txXfrm>
    </dsp:sp>
    <dsp:sp modelId="{5BADD259-4809-45F0-8748-D36374A2F485}">
      <dsp:nvSpPr>
        <dsp:cNvPr id="0" name=""/>
        <dsp:cNvSpPr/>
      </dsp:nvSpPr>
      <dsp:spPr>
        <a:xfrm>
          <a:off x="720328" y="1303129"/>
          <a:ext cx="8163718" cy="1116968"/>
        </a:xfrm>
        <a:prstGeom prst="roundRect">
          <a:avLst>
            <a:gd name="adj" fmla="val 10000"/>
          </a:avLst>
        </a:prstGeom>
        <a:solidFill>
          <a:schemeClr val="accent2">
            <a:hueOff val="-1696488"/>
            <a:satOff val="5592"/>
            <a:lumOff val="5981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/>
            <a:t>Na základě zadání dále vytvoříte:</a:t>
          </a:r>
          <a:endParaRPr lang="en-US" sz="21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kern="1200" dirty="0"/>
            <a:t>1. Diagram případů užití - základní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kern="1200" dirty="0"/>
            <a:t>2. ER diagram s atributy - rozšiřující</a:t>
          </a:r>
          <a:endParaRPr lang="en-US" sz="1600" kern="1200" dirty="0"/>
        </a:p>
      </dsp:txBody>
      <dsp:txXfrm>
        <a:off x="753043" y="1335844"/>
        <a:ext cx="6651931" cy="1051538"/>
      </dsp:txXfrm>
    </dsp:sp>
    <dsp:sp modelId="{15F0BB34-6174-413F-A0FF-9C848DB7200F}">
      <dsp:nvSpPr>
        <dsp:cNvPr id="0" name=""/>
        <dsp:cNvSpPr/>
      </dsp:nvSpPr>
      <dsp:spPr>
        <a:xfrm>
          <a:off x="1440656" y="2606258"/>
          <a:ext cx="8163718" cy="1116968"/>
        </a:xfrm>
        <a:prstGeom prst="roundRect">
          <a:avLst>
            <a:gd name="adj" fmla="val 10000"/>
          </a:avLst>
        </a:prstGeom>
        <a:solidFill>
          <a:schemeClr val="accent2">
            <a:hueOff val="-3392975"/>
            <a:satOff val="11185"/>
            <a:lumOff val="11961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/>
            <a:t>Splněním a odevzdáním těchto úkolů, úspěšně absolvujete tento předmět.</a:t>
          </a:r>
          <a:endParaRPr lang="en-US" sz="2100" kern="1200"/>
        </a:p>
      </dsp:txBody>
      <dsp:txXfrm>
        <a:off x="1473371" y="2638973"/>
        <a:ext cx="6651931" cy="1051538"/>
      </dsp:txXfrm>
    </dsp:sp>
    <dsp:sp modelId="{96A24504-35FD-4174-B46B-C1D9F22029E0}">
      <dsp:nvSpPr>
        <dsp:cNvPr id="0" name=""/>
        <dsp:cNvSpPr/>
      </dsp:nvSpPr>
      <dsp:spPr>
        <a:xfrm>
          <a:off x="7437689" y="847034"/>
          <a:ext cx="726029" cy="726029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400" kern="1200"/>
        </a:p>
      </dsp:txBody>
      <dsp:txXfrm>
        <a:off x="7601046" y="847034"/>
        <a:ext cx="399315" cy="546337"/>
      </dsp:txXfrm>
    </dsp:sp>
    <dsp:sp modelId="{AD1F8A30-7279-4243-8CD2-A3FFD0499EFB}">
      <dsp:nvSpPr>
        <dsp:cNvPr id="0" name=""/>
        <dsp:cNvSpPr/>
      </dsp:nvSpPr>
      <dsp:spPr>
        <a:xfrm>
          <a:off x="8158017" y="2142717"/>
          <a:ext cx="726029" cy="726029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4192819"/>
            <a:satOff val="16804"/>
            <a:lumOff val="2495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-4192819"/>
              <a:satOff val="16804"/>
              <a:lumOff val="249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400" kern="1200"/>
        </a:p>
      </dsp:txBody>
      <dsp:txXfrm>
        <a:off x="8321374" y="2142717"/>
        <a:ext cx="399315" cy="54633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31BC00-11BF-4296-8E7C-4F3BEA3F5447}">
      <dsp:nvSpPr>
        <dsp:cNvPr id="0" name=""/>
        <dsp:cNvSpPr/>
      </dsp:nvSpPr>
      <dsp:spPr>
        <a:xfrm>
          <a:off x="3001" y="101419"/>
          <a:ext cx="2926333" cy="70605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i="1" kern="1200"/>
            <a:t>Zopakujme si: Máme určen modul IS </a:t>
          </a:r>
          <a:r>
            <a:rPr lang="cs-CZ" sz="2000" kern="1200"/>
            <a:t>– </a:t>
          </a:r>
          <a:r>
            <a:rPr lang="cs-CZ" sz="2000" b="1" kern="1200"/>
            <a:t>Online testy.</a:t>
          </a:r>
          <a:endParaRPr lang="en-US" sz="2000" kern="1200"/>
        </a:p>
      </dsp:txBody>
      <dsp:txXfrm>
        <a:off x="3001" y="101419"/>
        <a:ext cx="2926333" cy="706054"/>
      </dsp:txXfrm>
    </dsp:sp>
    <dsp:sp modelId="{AD8D2AAA-6A71-4165-8B7C-1F2DDFBB55CC}">
      <dsp:nvSpPr>
        <dsp:cNvPr id="0" name=""/>
        <dsp:cNvSpPr/>
      </dsp:nvSpPr>
      <dsp:spPr>
        <a:xfrm>
          <a:off x="3001" y="807474"/>
          <a:ext cx="2926333" cy="2415599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95FB46-7C9E-41B1-BBC9-764D3FD44270}">
      <dsp:nvSpPr>
        <dsp:cNvPr id="0" name=""/>
        <dsp:cNvSpPr/>
      </dsp:nvSpPr>
      <dsp:spPr>
        <a:xfrm>
          <a:off x="3339020" y="101419"/>
          <a:ext cx="2926333" cy="706054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3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1" kern="1200"/>
            <a:t>Uživatel – Admin, Učitel, Student</a:t>
          </a:r>
          <a:endParaRPr lang="en-US" sz="2000" kern="1200"/>
        </a:p>
      </dsp:txBody>
      <dsp:txXfrm>
        <a:off x="3339020" y="101419"/>
        <a:ext cx="2926333" cy="706054"/>
      </dsp:txXfrm>
    </dsp:sp>
    <dsp:sp modelId="{4A4A1AE5-876E-45B1-98B9-D60491B181DB}">
      <dsp:nvSpPr>
        <dsp:cNvPr id="0" name=""/>
        <dsp:cNvSpPr/>
      </dsp:nvSpPr>
      <dsp:spPr>
        <a:xfrm>
          <a:off x="3339020" y="807474"/>
          <a:ext cx="2926333" cy="2415599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202638-B509-4A3C-8A6B-44718FBE5FD4}">
      <dsp:nvSpPr>
        <dsp:cNvPr id="0" name=""/>
        <dsp:cNvSpPr/>
      </dsp:nvSpPr>
      <dsp:spPr>
        <a:xfrm>
          <a:off x="6675040" y="101419"/>
          <a:ext cx="2926333" cy="706054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4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/>
            <a:t>Máme definovány základní cíle:</a:t>
          </a:r>
          <a:endParaRPr lang="en-US" sz="2000" kern="1200"/>
        </a:p>
      </dsp:txBody>
      <dsp:txXfrm>
        <a:off x="6675040" y="101419"/>
        <a:ext cx="2926333" cy="706054"/>
      </dsp:txXfrm>
    </dsp:sp>
    <dsp:sp modelId="{D69814B8-3ADA-464B-B0E4-EED40CC977EB}">
      <dsp:nvSpPr>
        <dsp:cNvPr id="0" name=""/>
        <dsp:cNvSpPr/>
      </dsp:nvSpPr>
      <dsp:spPr>
        <a:xfrm>
          <a:off x="6675040" y="807474"/>
          <a:ext cx="2926333" cy="2415599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/>
            <a:t>Registrace uživatele</a:t>
          </a:r>
          <a:endParaRPr lang="en-US" sz="20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/>
            <a:t>Login uživatele</a:t>
          </a:r>
          <a:endParaRPr lang="en-US" sz="20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/>
            <a:t>Správa uživatelů</a:t>
          </a:r>
          <a:endParaRPr lang="en-US" sz="20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/>
            <a:t>Správa testů</a:t>
          </a:r>
          <a:endParaRPr lang="en-US" sz="20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/>
            <a:t>Zobrazení testu</a:t>
          </a:r>
          <a:endParaRPr lang="en-US" sz="20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/>
            <a:t>Plnění testu</a:t>
          </a:r>
          <a:endParaRPr lang="en-US" sz="20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/>
            <a:t>Vyhodnocení testu</a:t>
          </a:r>
          <a:endParaRPr lang="en-US" sz="2000" kern="1200"/>
        </a:p>
      </dsp:txBody>
      <dsp:txXfrm>
        <a:off x="6675040" y="807474"/>
        <a:ext cx="2926333" cy="241559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F41149-1621-4B16-81A6-31D31E1A78EF}">
      <dsp:nvSpPr>
        <dsp:cNvPr id="0" name=""/>
        <dsp:cNvSpPr/>
      </dsp:nvSpPr>
      <dsp:spPr>
        <a:xfrm>
          <a:off x="0" y="36846"/>
          <a:ext cx="9604375" cy="491399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5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 dirty="0"/>
            <a:t>Uživatel může mít více rolí, každou roli může mít více uživatelů</a:t>
          </a:r>
          <a:endParaRPr lang="en-US" sz="2100" kern="1200" dirty="0"/>
        </a:p>
      </dsp:txBody>
      <dsp:txXfrm>
        <a:off x="23988" y="60834"/>
        <a:ext cx="9556399" cy="443423"/>
      </dsp:txXfrm>
    </dsp:sp>
    <dsp:sp modelId="{26AA16A6-992A-4348-85F7-86ACD4F9F16B}">
      <dsp:nvSpPr>
        <dsp:cNvPr id="0" name=""/>
        <dsp:cNvSpPr/>
      </dsp:nvSpPr>
      <dsp:spPr>
        <a:xfrm>
          <a:off x="0" y="588726"/>
          <a:ext cx="9604375" cy="491399"/>
        </a:xfrm>
        <a:prstGeom prst="roundRect">
          <a:avLst/>
        </a:prstGeom>
        <a:gradFill rotWithShape="0">
          <a:gsLst>
            <a:gs pos="0">
              <a:schemeClr val="accent5">
                <a:hueOff val="-336926"/>
                <a:satOff val="-1589"/>
                <a:lumOff val="392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5">
                <a:hueOff val="-336926"/>
                <a:satOff val="-1589"/>
                <a:lumOff val="392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5">
                <a:hueOff val="-336926"/>
                <a:satOff val="-1589"/>
                <a:lumOff val="392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 dirty="0"/>
            <a:t>Test může obsahovat více otázek</a:t>
          </a:r>
          <a:endParaRPr lang="en-US" sz="2100" kern="1200" dirty="0"/>
        </a:p>
      </dsp:txBody>
      <dsp:txXfrm>
        <a:off x="23988" y="612714"/>
        <a:ext cx="9556399" cy="443423"/>
      </dsp:txXfrm>
    </dsp:sp>
    <dsp:sp modelId="{35522CE6-C845-41BE-9879-8383E01EFFD0}">
      <dsp:nvSpPr>
        <dsp:cNvPr id="0" name=""/>
        <dsp:cNvSpPr/>
      </dsp:nvSpPr>
      <dsp:spPr>
        <a:xfrm>
          <a:off x="0" y="1140606"/>
          <a:ext cx="9604375" cy="491399"/>
        </a:xfrm>
        <a:prstGeom prst="roundRect">
          <a:avLst/>
        </a:prstGeom>
        <a:gradFill rotWithShape="0">
          <a:gsLst>
            <a:gs pos="0">
              <a:schemeClr val="accent5">
                <a:hueOff val="-673852"/>
                <a:satOff val="-3178"/>
                <a:lumOff val="784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5">
                <a:hueOff val="-673852"/>
                <a:satOff val="-3178"/>
                <a:lumOff val="784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5">
                <a:hueOff val="-673852"/>
                <a:satOff val="-3178"/>
                <a:lumOff val="784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/>
            <a:t>Každá otázka bude součástí pouze jednoho testu</a:t>
          </a:r>
          <a:endParaRPr lang="en-US" sz="2100" kern="1200"/>
        </a:p>
      </dsp:txBody>
      <dsp:txXfrm>
        <a:off x="23988" y="1164594"/>
        <a:ext cx="9556399" cy="443423"/>
      </dsp:txXfrm>
    </dsp:sp>
    <dsp:sp modelId="{96CE734D-CFC0-4AF7-B406-4C86AF147624}">
      <dsp:nvSpPr>
        <dsp:cNvPr id="0" name=""/>
        <dsp:cNvSpPr/>
      </dsp:nvSpPr>
      <dsp:spPr>
        <a:xfrm>
          <a:off x="0" y="1692486"/>
          <a:ext cx="9604375" cy="491399"/>
        </a:xfrm>
        <a:prstGeom prst="roundRect">
          <a:avLst/>
        </a:prstGeom>
        <a:gradFill rotWithShape="0">
          <a:gsLst>
            <a:gs pos="0">
              <a:schemeClr val="accent5">
                <a:hueOff val="-1010778"/>
                <a:satOff val="-4766"/>
                <a:lumOff val="1176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5">
                <a:hueOff val="-1010778"/>
                <a:satOff val="-4766"/>
                <a:lumOff val="1176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5">
                <a:hueOff val="-1010778"/>
                <a:satOff val="-4766"/>
                <a:lumOff val="1176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 dirty="0"/>
            <a:t>Otázka může obsahovat více odpovědí</a:t>
          </a:r>
          <a:endParaRPr lang="en-US" sz="2100" kern="1200" dirty="0"/>
        </a:p>
      </dsp:txBody>
      <dsp:txXfrm>
        <a:off x="23988" y="1716474"/>
        <a:ext cx="9556399" cy="443423"/>
      </dsp:txXfrm>
    </dsp:sp>
    <dsp:sp modelId="{75571ECA-6905-48EA-9957-72EE1499CDDB}">
      <dsp:nvSpPr>
        <dsp:cNvPr id="0" name=""/>
        <dsp:cNvSpPr/>
      </dsp:nvSpPr>
      <dsp:spPr>
        <a:xfrm>
          <a:off x="0" y="2244366"/>
          <a:ext cx="9604375" cy="491399"/>
        </a:xfrm>
        <a:prstGeom prst="roundRect">
          <a:avLst/>
        </a:prstGeom>
        <a:gradFill rotWithShape="0">
          <a:gsLst>
            <a:gs pos="0">
              <a:schemeClr val="accent5">
                <a:hueOff val="-1347705"/>
                <a:satOff val="-6355"/>
                <a:lumOff val="1568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5">
                <a:hueOff val="-1347705"/>
                <a:satOff val="-6355"/>
                <a:lumOff val="1568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5">
                <a:hueOff val="-1347705"/>
                <a:satOff val="-6355"/>
                <a:lumOff val="1568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/>
            <a:t>Každá odpověď bude součástí pouze jedné otázky</a:t>
          </a:r>
          <a:endParaRPr lang="en-US" sz="2100" kern="1200"/>
        </a:p>
      </dsp:txBody>
      <dsp:txXfrm>
        <a:off x="23988" y="2268354"/>
        <a:ext cx="9556399" cy="443423"/>
      </dsp:txXfrm>
    </dsp:sp>
    <dsp:sp modelId="{080EABB4-98D9-4EC2-9915-440A166D82FC}">
      <dsp:nvSpPr>
        <dsp:cNvPr id="0" name=""/>
        <dsp:cNvSpPr/>
      </dsp:nvSpPr>
      <dsp:spPr>
        <a:xfrm>
          <a:off x="0" y="2796247"/>
          <a:ext cx="9604375" cy="491399"/>
        </a:xfrm>
        <a:prstGeom prst="roundRect">
          <a:avLst/>
        </a:prstGeom>
        <a:gradFill rotWithShape="0">
          <a:gsLst>
            <a:gs pos="0">
              <a:schemeClr val="accent5">
                <a:hueOff val="-1684631"/>
                <a:satOff val="-7944"/>
                <a:lumOff val="196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5">
                <a:hueOff val="-1684631"/>
                <a:satOff val="-7944"/>
                <a:lumOff val="196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5">
                <a:hueOff val="-1684631"/>
                <a:satOff val="-7944"/>
                <a:lumOff val="196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 dirty="0"/>
            <a:t>Řešení testu je navázáno vždy na jednoho uživatele</a:t>
          </a:r>
        </a:p>
      </dsp:txBody>
      <dsp:txXfrm>
        <a:off x="23988" y="2820235"/>
        <a:ext cx="9556399" cy="4434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77AFF4-C918-4396-BD0B-9770856715F7}" type="datetimeFigureOut">
              <a:rPr lang="cs-CZ" smtClean="0"/>
              <a:t>04.03.2022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8D304B-0F94-43D0-9DCD-F02861C08E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28609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Zástupný symbol pro obrázek snímku 1">
            <a:extLst>
              <a:ext uri="{FF2B5EF4-FFF2-40B4-BE49-F238E27FC236}">
                <a16:creationId xmlns:a16="http://schemas.microsoft.com/office/drawing/2014/main" id="{D941FB23-243F-495C-BAA5-1D8A16D87C3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Zástupný symbol pro poznámky 2">
            <a:extLst>
              <a:ext uri="{FF2B5EF4-FFF2-40B4-BE49-F238E27FC236}">
                <a16:creationId xmlns:a16="http://schemas.microsoft.com/office/drawing/2014/main" id="{82D9EC03-79B5-429A-9434-675AFC5F99F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  <p:sp>
        <p:nvSpPr>
          <p:cNvPr id="32772" name="Zástupný symbol pro číslo snímku 3">
            <a:extLst>
              <a:ext uri="{FF2B5EF4-FFF2-40B4-BE49-F238E27FC236}">
                <a16:creationId xmlns:a16="http://schemas.microsoft.com/office/drawing/2014/main" id="{1232CFD3-B5B8-4107-96C9-4E826BE94E0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798DAD2-73A2-4CB9-A96E-C4DF0555A6A0}" type="slidenum">
              <a:rPr lang="cs-CZ" altLang="cs-CZ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17</a:t>
            </a:fld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Zástupný symbol pro obrázek snímku 1">
            <a:extLst>
              <a:ext uri="{FF2B5EF4-FFF2-40B4-BE49-F238E27FC236}">
                <a16:creationId xmlns:a16="http://schemas.microsoft.com/office/drawing/2014/main" id="{D941FB23-243F-495C-BAA5-1D8A16D87C3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Zástupný symbol pro poznámky 2">
            <a:extLst>
              <a:ext uri="{FF2B5EF4-FFF2-40B4-BE49-F238E27FC236}">
                <a16:creationId xmlns:a16="http://schemas.microsoft.com/office/drawing/2014/main" id="{82D9EC03-79B5-429A-9434-675AFC5F99F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  <p:sp>
        <p:nvSpPr>
          <p:cNvPr id="32772" name="Zástupný symbol pro číslo snímku 3">
            <a:extLst>
              <a:ext uri="{FF2B5EF4-FFF2-40B4-BE49-F238E27FC236}">
                <a16:creationId xmlns:a16="http://schemas.microsoft.com/office/drawing/2014/main" id="{1232CFD3-B5B8-4107-96C9-4E826BE94E0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798DAD2-73A2-4CB9-A96E-C4DF0555A6A0}" type="slidenum">
              <a:rPr lang="cs-CZ" altLang="cs-CZ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18</a:t>
            </a:fld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41469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3/4/2022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3/4/2022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jankubricky@gmail.com" TargetMode="External"/><Relationship Id="rId2" Type="http://schemas.openxmlformats.org/officeDocument/2006/relationships/hyperlink" Target="https://online.visual-paradigm.com/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158.194.63.14/databaze/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online.visual-paradigm.com/app/diagrams/#diagram:proj=0&amp;type=ERDiagram&amp;width=11&amp;height=8.5&amp;unit=inch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mailto:jankubricky@gmail.com" TargetMode="External"/><Relationship Id="rId2" Type="http://schemas.openxmlformats.org/officeDocument/2006/relationships/hyperlink" Target="https://online.visual-paradigm.com/app/diagrams/#diagram:proj=0&amp;type=ERDiagram&amp;width=11&amp;height=8.5&amp;unit=inch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hyperlink" Target="https://online.visual-paradigm.com/app/diagrams/#diagram:proj=0&amp;type=UseCaseDiagra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8D095B41-7312-4603-9F0F-93387C3531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4" descr="Obsah obrázku hračka, počítač, stůl&#10;&#10;Popis byl vytvořen automaticky">
            <a:extLst>
              <a:ext uri="{FF2B5EF4-FFF2-40B4-BE49-F238E27FC236}">
                <a16:creationId xmlns:a16="http://schemas.microsoft.com/office/drawing/2014/main" id="{FB9704F7-75F0-4B64-8851-385232CCA48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50000"/>
          </a:blip>
          <a:srcRect t="2539" r="-1" b="892"/>
          <a:stretch/>
        </p:blipFill>
        <p:spPr>
          <a:xfrm>
            <a:off x="2" y="10"/>
            <a:ext cx="12191695" cy="6857990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1042C936-444C-4F0D-9737-291EAFE1E7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>
                  <a:alpha val="8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EF3533E-FECC-4A55-B555-87EA405963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>
            <a:normAutofit/>
          </a:bodyPr>
          <a:lstStyle/>
          <a:p>
            <a:r>
              <a:rPr lang="cs-CZ" dirty="0"/>
              <a:t>Informační systém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66802AD-0C2C-47EF-9F42-5B43707C7A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>
            <a:normAutofit/>
          </a:bodyPr>
          <a:lstStyle/>
          <a:p>
            <a:r>
              <a:rPr lang="cs-CZ" dirty="0"/>
              <a:t>Technologie návrhu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B61C4D9F-F4AF-4ED2-9310-56EB2E19C0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3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32" name="Picture 31">
            <a:extLst>
              <a:ext uri="{FF2B5EF4-FFF2-40B4-BE49-F238E27FC236}">
                <a16:creationId xmlns:a16="http://schemas.microsoft.com/office/drawing/2014/main" id="{419FDB25-3050-4009-9806-3000DDD1C0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8063EF0F-7BC0-4CFB-AB98-20A8DD91D7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38115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46CCD57-92A8-4963-9AC1-DDD3E2BD1C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Generalizace aktérů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4FA11D5-5018-42BE-9059-6AABB20E84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/>
              <a:t>Při analýze často identifikujeme mnoho aktérů, jejichž činnosti se překrývají. Nepříjemným důsledkem této situace je nárůst relace přiřazení u každého případu užití, jež vyjadřují stále to samé – aktér XY používá tuto funkci. </a:t>
            </a:r>
          </a:p>
          <a:p>
            <a:r>
              <a:rPr lang="cs-CZ" altLang="cs-CZ" b="1" dirty="0"/>
              <a:t>Potřebujeme najít způsob, jak sdílené činnosti aktérů vyčlenit a navázat na jednu společnou entitu ("</a:t>
            </a:r>
            <a:r>
              <a:rPr lang="cs-CZ" altLang="cs-CZ" b="1" dirty="0" err="1"/>
              <a:t>pseudoaktéra</a:t>
            </a:r>
            <a:r>
              <a:rPr lang="cs-CZ" altLang="cs-CZ" b="1" dirty="0"/>
              <a:t>"), jejíž odpovědnosti by byly všemi aktéry implicitně přejímány bez povinného zachycení každého aktéra ke každému případu užití.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795137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5C3D674-3D59-4E93-80CA-0C0A9095E8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884B8F8-FDC9-498B-9960-5D7260AFCB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417737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Nadpis 1">
            <a:extLst>
              <a:ext uri="{FF2B5EF4-FFF2-40B4-BE49-F238E27FC236}">
                <a16:creationId xmlns:a16="http://schemas.microsoft.com/office/drawing/2014/main" id="{5933C9BF-5FBB-470F-A09E-8FF30ACE7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80" y="804520"/>
            <a:ext cx="4176511" cy="1049235"/>
          </a:xfrm>
        </p:spPr>
        <p:txBody>
          <a:bodyPr>
            <a:normAutofit/>
          </a:bodyPr>
          <a:lstStyle/>
          <a:p>
            <a:r>
              <a:rPr lang="cs-CZ" dirty="0"/>
              <a:t>Generalizace aktérů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F2A81E1-BCBE-426B-8C09-33274E6940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3A4EFC3-3667-4BF8-A844-FCF2678FC1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81" y="2015732"/>
            <a:ext cx="4172212" cy="3450613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cs-CZ" altLang="cs-CZ" sz="1400" dirty="0"/>
              <a:t>Řešením problémů s aktéry, u nichž se překrývají činnosti, je generalizace (zobecnění).</a:t>
            </a:r>
          </a:p>
          <a:p>
            <a:pPr>
              <a:lnSpc>
                <a:spcPct val="110000"/>
              </a:lnSpc>
            </a:pPr>
            <a:r>
              <a:rPr lang="cs-CZ" altLang="cs-CZ" sz="1400" dirty="0"/>
              <a:t> Vytvoříme nového aktéra, na nějž budou delegovány sdílené činnosti.  U generalizace vždy platí, že potomci mají ("dědí") všechny vlastnosti předka. </a:t>
            </a:r>
            <a:r>
              <a:rPr lang="cs-CZ" altLang="cs-CZ" sz="1400" b="1" dirty="0"/>
              <a:t>Při generalizace aktérů potomci od předka dědí všechny vazby k případům užití.</a:t>
            </a:r>
          </a:p>
          <a:p>
            <a:pPr>
              <a:lnSpc>
                <a:spcPct val="110000"/>
              </a:lnSpc>
            </a:pPr>
            <a:r>
              <a:rPr lang="cs-CZ" altLang="cs-CZ" sz="1400" dirty="0"/>
              <a:t>Generalizace se v UML zakresluje nevyplněnou šipkou směřující od potomka k předkovi.</a:t>
            </a:r>
          </a:p>
          <a:p>
            <a:pPr>
              <a:buFontTx/>
              <a:buNone/>
            </a:pPr>
            <a:r>
              <a:rPr lang="cs-CZ" altLang="cs-CZ" sz="1400" b="1" dirty="0"/>
              <a:t>ÚKOL:</a:t>
            </a:r>
          </a:p>
          <a:p>
            <a:r>
              <a:rPr lang="cs-CZ" altLang="cs-CZ" sz="1400" dirty="0"/>
              <a:t>Upravme předchozí diagram užití a generalizujme Aktéry Student a Učitel pod Aktéra </a:t>
            </a:r>
            <a:r>
              <a:rPr lang="cs-CZ" altLang="cs-CZ" sz="1400" b="1" dirty="0"/>
              <a:t>Uživatel</a:t>
            </a:r>
            <a:r>
              <a:rPr lang="cs-CZ" altLang="cs-CZ" sz="1400" dirty="0"/>
              <a:t>:</a:t>
            </a:r>
          </a:p>
          <a:p>
            <a:pPr>
              <a:lnSpc>
                <a:spcPct val="110000"/>
              </a:lnSpc>
            </a:pPr>
            <a:endParaRPr lang="cs-CZ" altLang="cs-CZ" sz="1400" dirty="0"/>
          </a:p>
          <a:p>
            <a:pPr>
              <a:lnSpc>
                <a:spcPct val="110000"/>
              </a:lnSpc>
            </a:pPr>
            <a:endParaRPr lang="cs-CZ" sz="14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9082AE0F-AA6D-4687-8DFC-67D3034609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53" t="11011" r="3935" b="19263"/>
          <a:stretch>
            <a:fillRect/>
          </a:stretch>
        </p:blipFill>
        <p:spPr bwMode="auto">
          <a:xfrm>
            <a:off x="6094411" y="2012133"/>
            <a:ext cx="4960442" cy="2247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9D1DDD4-5BB3-45BA-B9B3-06B62299AD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24DAE64-2302-42EA-8239-F2F0775CA5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50603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194BA88-C5B4-4DC6-AF81-CAF97BC403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Generalizace případů užití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7968987-AB41-429E-844E-22D7AC8CD9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6470111" cy="3450613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10000"/>
              </a:lnSpc>
            </a:pPr>
            <a:r>
              <a:rPr lang="cs-CZ" altLang="cs-CZ" dirty="0"/>
              <a:t>Další problém představuje i nárůst případů užití. Často nalezneme případy užití s mnoha společnými rysy. Jeden aktér často používá všechny podobné případy užití a proto v systému opět existuje množství nadbytečných vazeb přiřazení, jež znesnadňují pochopení vztahů. </a:t>
            </a:r>
          </a:p>
          <a:p>
            <a:pPr>
              <a:lnSpc>
                <a:spcPct val="110000"/>
              </a:lnSpc>
            </a:pPr>
            <a:r>
              <a:rPr lang="cs-CZ" altLang="cs-CZ" dirty="0"/>
              <a:t>Řešením by bylo vytvoření jednoho obecnějšího případu užití, k němuž by se aktér vztahoval a pod který by byly vztahovány všechny jeho varianty. Takže by z diagramu bylo patrné, že přiřazení aktéra k obecnému případu užití značí i přiřazení ke každé variantě obecného případu užití.</a:t>
            </a:r>
          </a:p>
          <a:p>
            <a:pPr>
              <a:lnSpc>
                <a:spcPct val="110000"/>
              </a:lnSpc>
            </a:pPr>
            <a:r>
              <a:rPr lang="cs-CZ" altLang="cs-CZ" dirty="0"/>
              <a:t>Výhoda je zřejmá – </a:t>
            </a:r>
            <a:r>
              <a:rPr lang="cs-CZ" altLang="cs-CZ" b="1" dirty="0"/>
              <a:t>diagram případů užití se nejen zpřehlední, ale také jsou v něm seskupeny související případy užití, a proto poskytne svému čtenáři více informací.</a:t>
            </a:r>
            <a:endParaRPr lang="cs-CZ" altLang="cs-CZ" dirty="0"/>
          </a:p>
          <a:p>
            <a:pPr>
              <a:lnSpc>
                <a:spcPct val="110000"/>
              </a:lnSpc>
            </a:pPr>
            <a:r>
              <a:rPr lang="cs-CZ" altLang="cs-CZ" dirty="0"/>
              <a:t>Generalizace se opět zakresluje nevyplněnou šipkou směřující od potomka k předkovi.</a:t>
            </a:r>
          </a:p>
          <a:p>
            <a:pPr>
              <a:lnSpc>
                <a:spcPct val="110000"/>
              </a:lnSpc>
              <a:buFontTx/>
              <a:buNone/>
            </a:pPr>
            <a:r>
              <a:rPr lang="cs-CZ" altLang="cs-CZ" b="1" dirty="0"/>
              <a:t>ÚKOL:</a:t>
            </a:r>
          </a:p>
          <a:p>
            <a:pPr>
              <a:lnSpc>
                <a:spcPct val="110000"/>
              </a:lnSpc>
            </a:pPr>
            <a:r>
              <a:rPr lang="cs-CZ" altLang="cs-CZ" dirty="0"/>
              <a:t>Upravme předchozí diagram užití a generalizujme UC Přihlášení se a Odhlášení se pod UC </a:t>
            </a:r>
            <a:r>
              <a:rPr lang="cs-CZ" altLang="cs-CZ" b="1" dirty="0"/>
              <a:t>Autorizace</a:t>
            </a:r>
            <a:r>
              <a:rPr lang="cs-CZ" altLang="cs-CZ" dirty="0"/>
              <a:t>.</a:t>
            </a:r>
          </a:p>
          <a:p>
            <a:endParaRPr lang="cs-CZ" dirty="0"/>
          </a:p>
        </p:txBody>
      </p:sp>
      <p:pic>
        <p:nvPicPr>
          <p:cNvPr id="4" name="Obrázek 3" descr="Obsah obrázku kreslení&#10;&#10;Popis byl vytvořen automaticky">
            <a:extLst>
              <a:ext uri="{FF2B5EF4-FFF2-40B4-BE49-F238E27FC236}">
                <a16:creationId xmlns:a16="http://schemas.microsoft.com/office/drawing/2014/main" id="{1589C3AB-5BA8-492D-BEBD-65E90773A6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8756" y="2890642"/>
            <a:ext cx="2926098" cy="170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5354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965" name="Rectangle 71">
            <a:extLst>
              <a:ext uri="{FF2B5EF4-FFF2-40B4-BE49-F238E27FC236}">
                <a16:creationId xmlns:a16="http://schemas.microsoft.com/office/drawing/2014/main" id="{F63C748C-967B-4A7B-A90F-3EDD0F485A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966" name="Rectangle 73">
            <a:extLst>
              <a:ext uri="{FF2B5EF4-FFF2-40B4-BE49-F238E27FC236}">
                <a16:creationId xmlns:a16="http://schemas.microsoft.com/office/drawing/2014/main" id="{C0143637-4934-44E4-B909-BAF1E7B279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4062127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962" name="Nadpis 1">
            <a:extLst>
              <a:ext uri="{FF2B5EF4-FFF2-40B4-BE49-F238E27FC236}">
                <a16:creationId xmlns:a16="http://schemas.microsoft.com/office/drawing/2014/main" id="{E7A76FC1-2534-4663-92F0-024840A7D5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49683" y="1240076"/>
            <a:ext cx="2727813" cy="4584527"/>
          </a:xfrm>
        </p:spPr>
        <p:txBody>
          <a:bodyPr>
            <a:normAutofit/>
          </a:bodyPr>
          <a:lstStyle/>
          <a:p>
            <a:r>
              <a:rPr lang="cs-CZ" altLang="cs-CZ" sz="2700" b="1" dirty="0">
                <a:solidFill>
                  <a:srgbClr val="FFFFFF"/>
                </a:solidFill>
              </a:rPr>
              <a:t>Vkládání povinných případů užití </a:t>
            </a:r>
            <a:br>
              <a:rPr lang="cs-CZ" altLang="cs-CZ" sz="2700" b="1" dirty="0">
                <a:solidFill>
                  <a:srgbClr val="FFFFFF"/>
                </a:solidFill>
              </a:rPr>
            </a:br>
            <a:br>
              <a:rPr lang="cs-CZ" altLang="cs-CZ" sz="2700" b="1" dirty="0">
                <a:solidFill>
                  <a:srgbClr val="FFFFFF"/>
                </a:solidFill>
              </a:rPr>
            </a:br>
            <a:r>
              <a:rPr lang="cs-CZ" altLang="cs-CZ" sz="2700" b="1" dirty="0">
                <a:solidFill>
                  <a:srgbClr val="FFFFFF"/>
                </a:solidFill>
              </a:rPr>
              <a:t>relace &lt;&lt;</a:t>
            </a:r>
            <a:r>
              <a:rPr lang="cs-CZ" altLang="cs-CZ" sz="2700" b="1" dirty="0" err="1">
                <a:solidFill>
                  <a:srgbClr val="FFFFFF"/>
                </a:solidFill>
              </a:rPr>
              <a:t>Include</a:t>
            </a:r>
            <a:r>
              <a:rPr lang="cs-CZ" altLang="cs-CZ" sz="2700" b="1" dirty="0">
                <a:solidFill>
                  <a:srgbClr val="FFFFFF"/>
                </a:solidFill>
              </a:rPr>
              <a:t>&gt;&gt;</a:t>
            </a:r>
            <a:br>
              <a:rPr lang="cs-CZ" altLang="cs-CZ" sz="2700" b="1" dirty="0">
                <a:solidFill>
                  <a:srgbClr val="FFFFFF"/>
                </a:solidFill>
              </a:rPr>
            </a:br>
            <a:endParaRPr lang="cs-CZ" altLang="cs-CZ" sz="2700" dirty="0">
              <a:solidFill>
                <a:srgbClr val="FFFFFF"/>
              </a:solidFill>
            </a:endParaRPr>
          </a:p>
        </p:txBody>
      </p:sp>
      <p:sp>
        <p:nvSpPr>
          <p:cNvPr id="40963" name="Zástupný symbol pro obsah 2">
            <a:extLst>
              <a:ext uri="{FF2B5EF4-FFF2-40B4-BE49-F238E27FC236}">
                <a16:creationId xmlns:a16="http://schemas.microsoft.com/office/drawing/2014/main" id="{1970DADA-7DEF-4265-8368-A5708E0D255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705594" y="1240077"/>
            <a:ext cx="6034827" cy="4916465"/>
          </a:xfrm>
        </p:spPr>
        <p:txBody>
          <a:bodyPr anchor="t">
            <a:normAutofit/>
          </a:bodyPr>
          <a:lstStyle/>
          <a:p>
            <a:pPr>
              <a:lnSpc>
                <a:spcPct val="110000"/>
              </a:lnSpc>
            </a:pPr>
            <a:r>
              <a:rPr lang="cs-CZ" altLang="cs-CZ" sz="1800" b="1" dirty="0"/>
              <a:t>Více případů užití sdílí stejnou funkčnost. </a:t>
            </a:r>
            <a:r>
              <a:rPr lang="cs-CZ" altLang="cs-CZ" sz="1800" dirty="0"/>
              <a:t>Společnou část případů užití můžeme v UML vyjmout do samostatného případu užití a ostatní případy užití se na něj budou odkazovat pomocí relace &lt;&lt;</a:t>
            </a:r>
            <a:r>
              <a:rPr lang="cs-CZ" altLang="cs-CZ" sz="1800" dirty="0" err="1"/>
              <a:t>Include</a:t>
            </a:r>
            <a:r>
              <a:rPr lang="cs-CZ" altLang="cs-CZ" sz="1800" dirty="0"/>
              <a:t>&gt;&gt;.</a:t>
            </a:r>
          </a:p>
          <a:p>
            <a:pPr>
              <a:lnSpc>
                <a:spcPct val="110000"/>
              </a:lnSpc>
            </a:pPr>
            <a:r>
              <a:rPr lang="cs-CZ" altLang="cs-CZ" sz="1800" dirty="0"/>
              <a:t>Relace </a:t>
            </a:r>
            <a:r>
              <a:rPr lang="cs-CZ" altLang="cs-CZ" sz="1800" dirty="0" err="1"/>
              <a:t>Include</a:t>
            </a:r>
            <a:r>
              <a:rPr lang="cs-CZ" altLang="cs-CZ" sz="1800" dirty="0"/>
              <a:t> je speciálním typem závislosti mezi elementy – případ užití se společnou logikou je nazýván </a:t>
            </a:r>
            <a:r>
              <a:rPr lang="cs-CZ" altLang="cs-CZ" sz="1800" b="1" dirty="0"/>
              <a:t>dodavatelský případ užití</a:t>
            </a:r>
            <a:r>
              <a:rPr lang="cs-CZ" altLang="cs-CZ" sz="1800" dirty="0"/>
              <a:t> a případy, jež se na něj odkazují (a zahrnují jeho funkcionalitu), jsou </a:t>
            </a:r>
            <a:r>
              <a:rPr lang="cs-CZ" altLang="cs-CZ" sz="1800" b="1" dirty="0"/>
              <a:t>klientské případy užití</a:t>
            </a:r>
            <a:r>
              <a:rPr lang="cs-CZ" altLang="cs-CZ" sz="1800" dirty="0"/>
              <a:t>. </a:t>
            </a:r>
          </a:p>
          <a:p>
            <a:pPr>
              <a:lnSpc>
                <a:spcPct val="110000"/>
              </a:lnSpc>
            </a:pPr>
            <a:r>
              <a:rPr lang="cs-CZ" altLang="cs-CZ" sz="1800" dirty="0"/>
              <a:t>Dodavatelský případ užití může být </a:t>
            </a:r>
            <a:r>
              <a:rPr lang="cs-CZ" altLang="cs-CZ" sz="1800" b="1" dirty="0"/>
              <a:t>samostatným případem užití</a:t>
            </a:r>
            <a:r>
              <a:rPr lang="cs-CZ" altLang="cs-CZ" sz="1800" dirty="0"/>
              <a:t>, který mohou aktéři používat i samostatně, nebo může obsahovat pouhý fragment chování, jež nabývá významu jen ve spojení s chováním definovaném v klientském případu užití.</a:t>
            </a:r>
          </a:p>
          <a:p>
            <a:pPr>
              <a:lnSpc>
                <a:spcPct val="110000"/>
              </a:lnSpc>
            </a:pPr>
            <a:endParaRPr lang="cs-CZ" altLang="cs-CZ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0CABCAE3-64FC-4149-819F-2C1812824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4" name="Picture 73">
            <a:extLst>
              <a:ext uri="{FF2B5EF4-FFF2-40B4-BE49-F238E27FC236}">
                <a16:creationId xmlns:a16="http://schemas.microsoft.com/office/drawing/2014/main" id="{012FDCFE-9AD2-4D8A-8CBF-B3AA37EBF6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FBD463FC-4CA8-4FF4-85A3-AF9F4B98D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BECF35C3-8B44-4F4B-BD25-4C01823DB2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80" name="Rectangle 79">
            <a:extLst>
              <a:ext uri="{FF2B5EF4-FFF2-40B4-BE49-F238E27FC236}">
                <a16:creationId xmlns:a16="http://schemas.microsoft.com/office/drawing/2014/main" id="{D0712110-0BC1-4B31-B3BB-63B44222E8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4466B5F3-C053-4580-B04A-1EF9498882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41986" name="Nadpis 1">
            <a:extLst>
              <a:ext uri="{FF2B5EF4-FFF2-40B4-BE49-F238E27FC236}">
                <a16:creationId xmlns:a16="http://schemas.microsoft.com/office/drawing/2014/main" id="{86DA6531-1050-40EE-9436-B12E7A10B7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52616" y="962902"/>
            <a:ext cx="4176384" cy="2380828"/>
          </a:xfrm>
        </p:spPr>
        <p:txBody>
          <a:bodyPr vert="horz" lIns="91440" tIns="45720" rIns="91440" bIns="0" rtlCol="0" anchor="b">
            <a:normAutofit/>
          </a:bodyPr>
          <a:lstStyle/>
          <a:p>
            <a:r>
              <a:rPr lang="en-US" altLang="cs-CZ" sz="4400"/>
              <a:t>Vkládání povinných případů užití</a:t>
            </a:r>
          </a:p>
        </p:txBody>
      </p: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FA6123F2-4B61-414F-A7E5-5B7828EACA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2617" y="3528543"/>
            <a:ext cx="417147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41987" name="Zástupný symbol pro obsah 3">
            <a:extLst>
              <a:ext uri="{FF2B5EF4-FFF2-40B4-BE49-F238E27FC236}">
                <a16:creationId xmlns:a16="http://schemas.microsoft.com/office/drawing/2014/main" id="{D865BDA6-8B31-4A7B-9538-B9379342A6C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411" y="1170389"/>
            <a:ext cx="4960442" cy="3931150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25CED634-E2D0-4AB7-96DD-816C9B52C5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FCDDCDFB-696D-4FDF-9B58-24F71B7C37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Nadpis 1">
            <a:extLst>
              <a:ext uri="{FF2B5EF4-FFF2-40B4-BE49-F238E27FC236}">
                <a16:creationId xmlns:a16="http://schemas.microsoft.com/office/drawing/2014/main" id="{FA0C17CD-94CE-405C-842F-A0DE336341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51579" y="804519"/>
            <a:ext cx="9603275" cy="1049235"/>
          </a:xfrm>
        </p:spPr>
        <p:txBody>
          <a:bodyPr>
            <a:normAutofit/>
          </a:bodyPr>
          <a:lstStyle/>
          <a:p>
            <a:r>
              <a:rPr lang="cs-CZ" altLang="cs-CZ" sz="2200" b="1"/>
              <a:t>Vkládání nepovinných případů užití – relace &lt;&lt;Extend&gt;&gt;</a:t>
            </a:r>
            <a:br>
              <a:rPr lang="cs-CZ" altLang="cs-CZ" sz="2200" b="1"/>
            </a:br>
            <a:endParaRPr lang="cs-CZ" altLang="cs-CZ" sz="2200"/>
          </a:p>
        </p:txBody>
      </p:sp>
      <p:sp>
        <p:nvSpPr>
          <p:cNvPr id="43011" name="Zástupný symbol pro obsah 2">
            <a:extLst>
              <a:ext uri="{FF2B5EF4-FFF2-40B4-BE49-F238E27FC236}">
                <a16:creationId xmlns:a16="http://schemas.microsoft.com/office/drawing/2014/main" id="{6227C7E8-7C73-4DAC-BD17-AF24364A2DD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451579" y="2015734"/>
            <a:ext cx="4162555" cy="3450613"/>
          </a:xfrm>
        </p:spPr>
        <p:txBody>
          <a:bodyPr>
            <a:normAutofit/>
          </a:bodyPr>
          <a:lstStyle/>
          <a:p>
            <a:r>
              <a:rPr lang="cs-CZ" altLang="cs-CZ"/>
              <a:t>Relaci Extend použijeme pro vyjádření faktu, že případ užití může být </a:t>
            </a:r>
            <a:r>
              <a:rPr lang="cs-CZ" altLang="cs-CZ" b="1"/>
              <a:t>nepovinně</a:t>
            </a:r>
            <a:r>
              <a:rPr lang="cs-CZ" altLang="cs-CZ"/>
              <a:t> rozšířen o chování z jiného případu užití. </a:t>
            </a:r>
          </a:p>
          <a:p>
            <a:endParaRPr lang="cs-CZ" altLang="cs-CZ"/>
          </a:p>
        </p:txBody>
      </p:sp>
      <p:pic>
        <p:nvPicPr>
          <p:cNvPr id="43012" name="Obrázek 3">
            <a:extLst>
              <a:ext uri="{FF2B5EF4-FFF2-40B4-BE49-F238E27FC236}">
                <a16:creationId xmlns:a16="http://schemas.microsoft.com/office/drawing/2014/main" id="{080E54ED-B8A7-4D07-88A0-5A776E506A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4411" y="2190902"/>
            <a:ext cx="4960443" cy="3100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F63C748C-967B-4A7B-A90F-3EDD0F485A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C0143637-4934-44E4-B909-BAF1E7B279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4062127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22" name="Nadpis 1">
            <a:extLst>
              <a:ext uri="{FF2B5EF4-FFF2-40B4-BE49-F238E27FC236}">
                <a16:creationId xmlns:a16="http://schemas.microsoft.com/office/drawing/2014/main" id="{747DB0FD-31AF-437E-8197-8D4AAC25EC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49683" y="1240076"/>
            <a:ext cx="2727813" cy="4584527"/>
          </a:xfrm>
        </p:spPr>
        <p:txBody>
          <a:bodyPr>
            <a:normAutofit/>
          </a:bodyPr>
          <a:lstStyle/>
          <a:p>
            <a:r>
              <a:rPr lang="cs-CZ" altLang="cs-CZ" sz="2500">
                <a:solidFill>
                  <a:srgbClr val="FFFFFF"/>
                </a:solidFill>
              </a:rPr>
              <a:t>Programovací jazyk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CC18440-B388-42D0-BB23-9CA56F0EF3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5594" y="1240077"/>
            <a:ext cx="6034827" cy="4916465"/>
          </a:xfrm>
        </p:spPr>
        <p:txBody>
          <a:bodyPr anchor="t">
            <a:normAutofit/>
          </a:bodyPr>
          <a:lstStyle/>
          <a:p>
            <a:pPr marL="0" indent="0">
              <a:lnSpc>
                <a:spcPct val="110000"/>
              </a:lnSpc>
              <a:buNone/>
              <a:defRPr/>
            </a:pPr>
            <a:r>
              <a:rPr lang="cs-CZ" sz="1500"/>
              <a:t>Pro úspěšnou realizaci projektu je důležitý vhodný výběr softwarové technologie, která bude nejvhodnější a je nutno zvážit hned několik hledisek. Jedná se zejména o výběr:</a:t>
            </a:r>
          </a:p>
          <a:p>
            <a:pPr lvl="1">
              <a:lnSpc>
                <a:spcPct val="110000"/>
              </a:lnSpc>
              <a:defRPr/>
            </a:pPr>
            <a:r>
              <a:rPr lang="cs-CZ" sz="1500"/>
              <a:t>programovacího jazyka (desktop vs. web), </a:t>
            </a:r>
          </a:p>
          <a:p>
            <a:pPr lvl="1">
              <a:lnSpc>
                <a:spcPct val="110000"/>
              </a:lnSpc>
              <a:defRPr/>
            </a:pPr>
            <a:r>
              <a:rPr lang="cs-CZ" sz="1500"/>
              <a:t>a způsobu ukládání dat (souborový systém vs. databáze).</a:t>
            </a:r>
          </a:p>
          <a:p>
            <a:pPr marL="457200" lvl="1" indent="0">
              <a:lnSpc>
                <a:spcPct val="110000"/>
              </a:lnSpc>
              <a:buNone/>
              <a:defRPr/>
            </a:pPr>
            <a:endParaRPr lang="cs-CZ" sz="1500" b="1"/>
          </a:p>
          <a:p>
            <a:pPr marL="0" indent="0">
              <a:lnSpc>
                <a:spcPct val="110000"/>
              </a:lnSpc>
              <a:buNone/>
              <a:defRPr/>
            </a:pPr>
            <a:r>
              <a:rPr lang="cs-CZ" sz="1500" b="1"/>
              <a:t>Výběr programovacího jazyka</a:t>
            </a:r>
          </a:p>
          <a:p>
            <a:pPr>
              <a:lnSpc>
                <a:spcPct val="110000"/>
              </a:lnSpc>
              <a:defRPr/>
            </a:pPr>
            <a:r>
              <a:rPr lang="cs-CZ" sz="1500"/>
              <a:t>Pokud vybíráme programovací jazyk, je prvním krokem v rozhodování volba, o jaký typ aplikace půjde, zda desktopovou nebo webovou.</a:t>
            </a:r>
          </a:p>
          <a:p>
            <a:pPr marL="0" indent="0">
              <a:lnSpc>
                <a:spcPct val="110000"/>
              </a:lnSpc>
              <a:buNone/>
              <a:defRPr/>
            </a:pPr>
            <a:endParaRPr lang="cs-CZ" sz="1500"/>
          </a:p>
          <a:p>
            <a:pPr marL="0" indent="0">
              <a:lnSpc>
                <a:spcPct val="110000"/>
              </a:lnSpc>
              <a:buNone/>
              <a:defRPr/>
            </a:pPr>
            <a:r>
              <a:rPr lang="cs-CZ" sz="1500" b="1"/>
              <a:t>Databáze</a:t>
            </a:r>
          </a:p>
          <a:p>
            <a:pPr>
              <a:lnSpc>
                <a:spcPct val="110000"/>
              </a:lnSpc>
              <a:defRPr/>
            </a:pPr>
            <a:r>
              <a:rPr lang="cs-CZ" sz="1500"/>
              <a:t>Pro tento účel je k dispozici velké množství databází (např. </a:t>
            </a:r>
            <a:r>
              <a:rPr lang="cs-CZ" sz="1500" err="1"/>
              <a:t>PostgreSQL</a:t>
            </a:r>
            <a:r>
              <a:rPr lang="cs-CZ" sz="1500"/>
              <a:t>, Oracle, </a:t>
            </a:r>
            <a:r>
              <a:rPr lang="cs-CZ" sz="1500" err="1"/>
              <a:t>MySQL</a:t>
            </a:r>
            <a:r>
              <a:rPr lang="cs-CZ" sz="1500"/>
              <a:t>, Microsoft SQL Server a další).</a:t>
            </a:r>
            <a:endParaRPr lang="cs-CZ" sz="1500" b="1"/>
          </a:p>
          <a:p>
            <a:pPr>
              <a:lnSpc>
                <a:spcPct val="110000"/>
              </a:lnSpc>
              <a:defRPr/>
            </a:pPr>
            <a:endParaRPr lang="cs-CZ" sz="1500" b="1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Nadpis 1">
            <a:extLst>
              <a:ext uri="{FF2B5EF4-FFF2-40B4-BE49-F238E27FC236}">
                <a16:creationId xmlns:a16="http://schemas.microsoft.com/office/drawing/2014/main" id="{FCD41917-D1DC-4027-9DBF-626BE05B0E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Programovací jazyk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9A8F379-A731-4029-837B-04E8EBFD07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67886"/>
            <a:ext cx="4479438" cy="3414320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cs-CZ" b="1" dirty="0">
                <a:solidFill>
                  <a:srgbClr val="C00000"/>
                </a:solidFill>
              </a:rPr>
              <a:t>Desktopové řešení (jazyky např. C++, VB.NET aj.)</a:t>
            </a:r>
          </a:p>
          <a:p>
            <a:pPr marL="0" indent="0">
              <a:buNone/>
              <a:defRPr/>
            </a:pPr>
            <a:r>
              <a:rPr lang="cs-CZ" sz="1200" b="1" i="1" dirty="0"/>
              <a:t>Klady</a:t>
            </a:r>
          </a:p>
          <a:p>
            <a:pPr>
              <a:defRPr/>
            </a:pPr>
            <a:r>
              <a:rPr lang="cs-CZ" sz="1200" dirty="0"/>
              <a:t>rychlejší odezva uživatelského rozhraní</a:t>
            </a:r>
          </a:p>
          <a:p>
            <a:pPr>
              <a:defRPr/>
            </a:pPr>
            <a:r>
              <a:rPr lang="cs-CZ" sz="1200" dirty="0"/>
              <a:t>snazší obsloužení a přístup k HW počítače</a:t>
            </a:r>
          </a:p>
          <a:p>
            <a:pPr marL="0" indent="0">
              <a:buNone/>
              <a:defRPr/>
            </a:pPr>
            <a:r>
              <a:rPr lang="cs-CZ" sz="1200" b="1" i="1" dirty="0"/>
              <a:t>Zápory</a:t>
            </a:r>
          </a:p>
          <a:p>
            <a:pPr>
              <a:defRPr/>
            </a:pPr>
            <a:r>
              <a:rPr lang="cs-CZ" sz="1200" dirty="0"/>
              <a:t>obtížná aktualizace aplikace</a:t>
            </a:r>
          </a:p>
          <a:p>
            <a:pPr>
              <a:defRPr/>
            </a:pPr>
            <a:r>
              <a:rPr lang="cs-CZ" sz="1200" dirty="0"/>
              <a:t>optimalizace a přizpůsobení různým operačním systémům a jeho verzím (např. Windows 2000/XP/Vista, Linux, MAC OS, a další)</a:t>
            </a:r>
          </a:p>
          <a:p>
            <a:pPr>
              <a:defRPr/>
            </a:pPr>
            <a:endParaRPr lang="cs-CZ" sz="1400" dirty="0"/>
          </a:p>
          <a:p>
            <a:pPr>
              <a:defRPr/>
            </a:pPr>
            <a:endParaRPr lang="cs-CZ" sz="1200" dirty="0"/>
          </a:p>
          <a:p>
            <a:pPr marL="0" indent="0">
              <a:buNone/>
              <a:defRPr/>
            </a:pPr>
            <a:endParaRPr lang="cs-CZ" sz="1200" dirty="0"/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EE191E9B-E2D0-4E35-8087-F36B10352375}"/>
              </a:ext>
            </a:extLst>
          </p:cNvPr>
          <p:cNvSpPr/>
          <p:nvPr/>
        </p:nvSpPr>
        <p:spPr>
          <a:xfrm>
            <a:off x="6361127" y="2085639"/>
            <a:ext cx="5014345" cy="168940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cs-CZ" sz="1600" dirty="0"/>
              <a:t>Ať už zvolíme klasického desktopového klienta, nebo webové rozhraní, jedná se v obou případech o architekturu </a:t>
            </a:r>
            <a:r>
              <a:rPr lang="cs-CZ" sz="1600" b="1" dirty="0"/>
              <a:t>Klient – Server</a:t>
            </a:r>
            <a:r>
              <a:rPr lang="cs-CZ" sz="1600" dirty="0"/>
              <a:t>, za jejíž nevýhodu můžeme považovat nutnou dostupnost serveru pro přístup k datům.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Nadpis 1">
            <a:extLst>
              <a:ext uri="{FF2B5EF4-FFF2-40B4-BE49-F238E27FC236}">
                <a16:creationId xmlns:a16="http://schemas.microsoft.com/office/drawing/2014/main" id="{FCD41917-D1DC-4027-9DBF-626BE05B0E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Programovací jazyk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9A8F379-A731-4029-837B-04E8EBFD07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67886"/>
            <a:ext cx="4479438" cy="341432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  <a:defRPr/>
            </a:pPr>
            <a:r>
              <a:rPr lang="cs-CZ" sz="3200" b="1" dirty="0">
                <a:solidFill>
                  <a:srgbClr val="0070C0"/>
                </a:solidFill>
              </a:rPr>
              <a:t>Webové řešení (jazyky např. PHP, Ruby, Python, JSP, .NET)</a:t>
            </a:r>
          </a:p>
          <a:p>
            <a:pPr marL="0" indent="0">
              <a:buNone/>
              <a:defRPr/>
            </a:pPr>
            <a:r>
              <a:rPr lang="cs-CZ" b="1" i="1" dirty="0"/>
              <a:t>Klady</a:t>
            </a:r>
          </a:p>
          <a:p>
            <a:pPr>
              <a:defRPr/>
            </a:pPr>
            <a:r>
              <a:rPr lang="cs-CZ" dirty="0"/>
              <a:t>není omezené lokalitou a platformou, provoz je možný všude, kde funguje webový prohlížeč</a:t>
            </a:r>
          </a:p>
          <a:p>
            <a:pPr>
              <a:defRPr/>
            </a:pPr>
            <a:r>
              <a:rPr lang="cs-CZ" dirty="0"/>
              <a:t>uživatel nemusí stahovat a instalovat aplikaci</a:t>
            </a:r>
          </a:p>
          <a:p>
            <a:pPr>
              <a:defRPr/>
            </a:pPr>
            <a:r>
              <a:rPr lang="cs-CZ" dirty="0"/>
              <a:t>upgrade systému je centralizovaný s minimálními dopady na uživatele</a:t>
            </a:r>
          </a:p>
          <a:p>
            <a:pPr marL="0" indent="0">
              <a:buNone/>
              <a:defRPr/>
            </a:pPr>
            <a:r>
              <a:rPr lang="cs-CZ" b="1" i="1" dirty="0"/>
              <a:t>Zápory</a:t>
            </a:r>
          </a:p>
          <a:p>
            <a:pPr>
              <a:defRPr/>
            </a:pPr>
            <a:r>
              <a:rPr lang="cs-CZ" dirty="0"/>
              <a:t>omezená možnost práce s lokálními prostředky počítače (periférie)</a:t>
            </a:r>
          </a:p>
          <a:p>
            <a:pPr>
              <a:defRPr/>
            </a:pPr>
            <a:r>
              <a:rPr lang="cs-CZ" dirty="0"/>
              <a:t>nutnost optimalizace pro více konkurenčních prohlížečů</a:t>
            </a:r>
          </a:p>
          <a:p>
            <a:pPr>
              <a:defRPr/>
            </a:pPr>
            <a:endParaRPr lang="cs-CZ" sz="1400" dirty="0"/>
          </a:p>
          <a:p>
            <a:pPr>
              <a:defRPr/>
            </a:pPr>
            <a:endParaRPr lang="cs-CZ" sz="1200" dirty="0"/>
          </a:p>
          <a:p>
            <a:pPr marL="0" indent="0">
              <a:buNone/>
              <a:defRPr/>
            </a:pPr>
            <a:endParaRPr lang="cs-CZ" sz="1200" dirty="0"/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EE191E9B-E2D0-4E35-8087-F36B10352375}"/>
              </a:ext>
            </a:extLst>
          </p:cNvPr>
          <p:cNvSpPr/>
          <p:nvPr/>
        </p:nvSpPr>
        <p:spPr>
          <a:xfrm>
            <a:off x="6361127" y="2085639"/>
            <a:ext cx="5014345" cy="168940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cs-CZ" sz="1600" dirty="0"/>
              <a:t>Ať už zvolíme klasického desktopového klienta, nebo webové rozhraní, jedná se v obou případech o architekturu </a:t>
            </a:r>
            <a:r>
              <a:rPr lang="cs-CZ" sz="1600" b="1" dirty="0"/>
              <a:t>Klient – Server</a:t>
            </a:r>
            <a:r>
              <a:rPr lang="cs-CZ" sz="1600" dirty="0"/>
              <a:t>, za jejíž nevýhodu můžeme považovat nutnou dostupnost serveru pro přístup k datům.</a:t>
            </a:r>
          </a:p>
        </p:txBody>
      </p:sp>
    </p:spTree>
    <p:extLst>
      <p:ext uri="{BB962C8B-B14F-4D97-AF65-F5344CB8AC3E}">
        <p14:creationId xmlns:p14="http://schemas.microsoft.com/office/powerpoint/2010/main" val="13186929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82E7304-2AC2-4A5C-924D-A6AC3FFC5E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0DE0C0B-8010-454A-A61D-9BD14080A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</p:spPr>
        <p:txBody>
          <a:bodyPr>
            <a:normAutofit/>
          </a:bodyPr>
          <a:lstStyle/>
          <a:p>
            <a:r>
              <a:rPr lang="cs-CZ" dirty="0"/>
              <a:t>Zápočtová práce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259FEF2-F6A5-442F-BA10-4E39EECD0A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1579" y="1853754"/>
            <a:ext cx="960327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A3C183B1-1D4B-4E3D-A02E-A426E3BFA0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8385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EA0EEB1C-D3F9-4D18-9BAC-392E2C15517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6216743"/>
              </p:ext>
            </p:extLst>
          </p:nvPr>
        </p:nvGraphicFramePr>
        <p:xfrm>
          <a:off x="1450975" y="2331497"/>
          <a:ext cx="9604375" cy="37232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219656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A6BA221-E6AA-490C-B277-D54D657E43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</p:spPr>
        <p:txBody>
          <a:bodyPr>
            <a:normAutofit/>
          </a:bodyPr>
          <a:lstStyle/>
          <a:p>
            <a:r>
              <a:rPr lang="cs-CZ" dirty="0"/>
              <a:t>Cíle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1DED706-7535-4027-9E98-DA89389A63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4"/>
            <a:ext cx="5622284" cy="3450613"/>
          </a:xfrm>
        </p:spPr>
        <p:txBody>
          <a:bodyPr>
            <a:normAutofit/>
          </a:bodyPr>
          <a:lstStyle/>
          <a:p>
            <a:r>
              <a:rPr lang="cs-CZ" dirty="0"/>
              <a:t>V této části se stručně seznámíme s technologiemi a nástroji, které se používají při návrhu, specifikaci nebo dokumentaci informačních systémů.</a:t>
            </a:r>
          </a:p>
          <a:p>
            <a:r>
              <a:rPr lang="cs-CZ" dirty="0"/>
              <a:t>Jedním z nástrojů, které hrají v této fázi podstatnou úlohu je grafický jazyk </a:t>
            </a:r>
            <a:r>
              <a:rPr lang="cs-CZ" b="1" dirty="0"/>
              <a:t>UML</a:t>
            </a:r>
            <a:r>
              <a:rPr lang="cs-CZ" dirty="0"/>
              <a:t>.</a:t>
            </a:r>
          </a:p>
          <a:p>
            <a:pPr lvl="1"/>
            <a:r>
              <a:rPr lang="cs-CZ" dirty="0"/>
              <a:t>Podíváme se blíže na jeho konkrétní použití.</a:t>
            </a:r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7985883C-AFB8-4A31-B79E-DAAAC3226C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4139" y="2700924"/>
            <a:ext cx="3500715" cy="2080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8210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FDAE2F6-B9C9-43A5-B27D-6BEB92C49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</p:spPr>
        <p:txBody>
          <a:bodyPr/>
          <a:lstStyle/>
          <a:p>
            <a:r>
              <a:rPr lang="cs-CZ" b="1" dirty="0"/>
              <a:t>Zadání</a:t>
            </a:r>
            <a:r>
              <a:rPr lang="cs-CZ" dirty="0"/>
              <a:t> zápočtové práce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587C7FC-C1F9-4A0B-A359-09635044A4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3450613"/>
          </a:xfrm>
        </p:spPr>
        <p:txBody>
          <a:bodyPr>
            <a:normAutofit fontScale="92500" lnSpcReduction="10000"/>
          </a:bodyPr>
          <a:lstStyle/>
          <a:p>
            <a:r>
              <a:rPr lang="cs-CZ" i="1" dirty="0"/>
              <a:t>Máme navrhnout modul IS:</a:t>
            </a:r>
            <a:r>
              <a:rPr lang="cs-CZ" dirty="0"/>
              <a:t> </a:t>
            </a:r>
            <a:r>
              <a:rPr lang="cs-CZ" b="1" dirty="0"/>
              <a:t>Online testy.</a:t>
            </a:r>
          </a:p>
          <a:p>
            <a:r>
              <a:rPr lang="cs-CZ" b="1" dirty="0"/>
              <a:t>Uživatelé </a:t>
            </a:r>
            <a:r>
              <a:rPr lang="cs-CZ" dirty="0"/>
              <a:t>– Admin, Učitel, Student</a:t>
            </a:r>
          </a:p>
          <a:p>
            <a:r>
              <a:rPr lang="cs-CZ" dirty="0"/>
              <a:t>Máme definovány </a:t>
            </a:r>
            <a:r>
              <a:rPr lang="cs-CZ" b="1" dirty="0"/>
              <a:t>základní cíle</a:t>
            </a:r>
            <a:r>
              <a:rPr lang="cs-CZ" dirty="0"/>
              <a:t>:</a:t>
            </a:r>
          </a:p>
          <a:p>
            <a:pPr lvl="1"/>
            <a:r>
              <a:rPr lang="cs-CZ" dirty="0"/>
              <a:t>Autentizace uživatele</a:t>
            </a:r>
          </a:p>
          <a:p>
            <a:pPr lvl="1"/>
            <a:r>
              <a:rPr lang="cs-CZ" dirty="0"/>
              <a:t>Správa uživatelů</a:t>
            </a:r>
          </a:p>
          <a:p>
            <a:pPr lvl="1"/>
            <a:r>
              <a:rPr lang="cs-CZ" dirty="0"/>
              <a:t>Správa testů</a:t>
            </a:r>
          </a:p>
          <a:p>
            <a:pPr lvl="1"/>
            <a:r>
              <a:rPr lang="cs-CZ" dirty="0"/>
              <a:t>Zobrazení testu</a:t>
            </a:r>
          </a:p>
          <a:p>
            <a:pPr lvl="1"/>
            <a:r>
              <a:rPr lang="cs-CZ" dirty="0"/>
              <a:t>Plnění testu</a:t>
            </a:r>
          </a:p>
          <a:p>
            <a:pPr lvl="1"/>
            <a:r>
              <a:rPr lang="cs-CZ" dirty="0"/>
              <a:t>Vyhodnocení testu</a:t>
            </a:r>
          </a:p>
          <a:p>
            <a:pPr lvl="1"/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796C209-B280-417C-985F-28161DD90B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4411" y="2190902"/>
            <a:ext cx="4960443" cy="3100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68422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0A06D02-628C-443B-A944-6202604B34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Doplnění Zadání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D41FA0E-AED9-43E8-8269-7742747D36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Pokud je potřeba rozdělte základní cíle na dílčí části:</a:t>
            </a:r>
          </a:p>
          <a:p>
            <a:r>
              <a:rPr lang="cs-CZ" dirty="0"/>
              <a:t>Např. </a:t>
            </a:r>
            <a:r>
              <a:rPr lang="cs-CZ" b="1" dirty="0"/>
              <a:t>Správa uživatelů</a:t>
            </a:r>
          </a:p>
          <a:p>
            <a:pPr lvl="1"/>
            <a:r>
              <a:rPr lang="cs-CZ" dirty="0"/>
              <a:t>Přidání uživatele</a:t>
            </a:r>
          </a:p>
          <a:p>
            <a:pPr lvl="1"/>
            <a:r>
              <a:rPr lang="cs-CZ" dirty="0"/>
              <a:t>Editace uživatele</a:t>
            </a:r>
          </a:p>
          <a:p>
            <a:pPr lvl="1"/>
            <a:r>
              <a:rPr lang="cs-CZ" dirty="0"/>
              <a:t>Odstranění uživatele</a:t>
            </a:r>
          </a:p>
          <a:p>
            <a:pPr marL="457200" lvl="1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sz="2400" b="1" u="sng" dirty="0"/>
              <a:t>Úkol č.1:  Vytvořte digram případů užití pro toto zadání!</a:t>
            </a:r>
          </a:p>
          <a:p>
            <a:r>
              <a:rPr lang="cs-CZ" i="1" dirty="0"/>
              <a:t>Využijete online nástroj</a:t>
            </a:r>
            <a:r>
              <a:rPr lang="cs-CZ" dirty="0"/>
              <a:t>:  </a:t>
            </a:r>
            <a:r>
              <a:rPr lang="cs-CZ" dirty="0">
                <a:hlinkClick r:id="rId2"/>
              </a:rPr>
              <a:t>https://online.visual-paradigm.com/</a:t>
            </a:r>
            <a:endParaRPr lang="cs-CZ" dirty="0"/>
          </a:p>
          <a:p>
            <a:r>
              <a:rPr lang="cs-CZ" b="1" dirty="0"/>
              <a:t>Hotový diagram mi nasdílejte na můj Google účet </a:t>
            </a:r>
            <a:r>
              <a:rPr lang="cs-CZ" b="1" dirty="0">
                <a:hlinkClick r:id="rId3"/>
              </a:rPr>
              <a:t>jankubricky@gmail.com</a:t>
            </a:r>
            <a:r>
              <a:rPr lang="cs-CZ" b="1" dirty="0"/>
              <a:t> nebo jej exportujte do nějakého formátu a zašlete mi jej na email jako přílohu.</a:t>
            </a:r>
          </a:p>
          <a:p>
            <a:endParaRPr lang="cs-CZ" dirty="0"/>
          </a:p>
          <a:p>
            <a:endParaRPr lang="cs-CZ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885469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CABCAE3-64FC-4149-819F-2C1812824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12FDCFE-9AD2-4D8A-8CBF-B3AA37EBF6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BD463FC-4CA8-4FF4-85A3-AF9F4B98D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ECF35C3-8B44-4F4B-BD25-4C01823DB2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D0712110-0BC1-4B31-B3BB-63B44222E8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466B5F3-C053-4580-B04A-1EF9498882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3C35496-D2B7-41C9-94B7-E02DE352A6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2616" y="2256090"/>
            <a:ext cx="4176384" cy="1087640"/>
          </a:xfrm>
        </p:spPr>
        <p:txBody>
          <a:bodyPr vert="horz" lIns="91440" tIns="45720" rIns="91440" bIns="0" rtlCol="0" anchor="b">
            <a:normAutofit/>
          </a:bodyPr>
          <a:lstStyle/>
          <a:p>
            <a:r>
              <a:rPr lang="en-US" sz="3700" dirty="0" err="1"/>
              <a:t>úkázka</a:t>
            </a:r>
            <a:endParaRPr lang="en-US" sz="3700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A6123F2-4B61-414F-A7E5-5B7828EACA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2617" y="3528543"/>
            <a:ext cx="417147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FCD90F59-BE7A-4DED-AFD0-82CCDBA2C4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094411" y="829358"/>
            <a:ext cx="4960442" cy="461321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25CED634-E2D0-4AB7-96DD-816C9B52C5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CDDCDFB-696D-4FDF-9B58-24F71B7C37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16290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4CDAEB0-1784-4C4B-B43E-9A0E622A0F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ER digram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4FCD8F7-55DC-4F64-B0C8-FAA498399D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ER diagram zobrazuje množinu entit uložených v databázi a jejich vzájemné relace, jedná se tedy o tzv. datové modelování. </a:t>
            </a:r>
            <a:r>
              <a:rPr lang="cs-CZ" dirty="0"/>
              <a:t>Začíná určením </a:t>
            </a:r>
            <a:r>
              <a:rPr lang="cs-CZ" b="1" dirty="0"/>
              <a:t>entit</a:t>
            </a:r>
            <a:r>
              <a:rPr lang="cs-CZ" dirty="0"/>
              <a:t> a </a:t>
            </a:r>
            <a:r>
              <a:rPr lang="cs-CZ" b="1" dirty="0"/>
              <a:t>relací</a:t>
            </a:r>
            <a:r>
              <a:rPr lang="cs-CZ" dirty="0"/>
              <a:t> mezi nimi. </a:t>
            </a:r>
          </a:p>
          <a:p>
            <a:r>
              <a:rPr lang="cs-CZ" dirty="0"/>
              <a:t>Dále se postupuje k podrobnostem – k </a:t>
            </a:r>
            <a:r>
              <a:rPr lang="cs-CZ" i="1" dirty="0"/>
              <a:t>atributům (vlastnostem)</a:t>
            </a:r>
            <a:r>
              <a:rPr lang="cs-CZ" dirty="0"/>
              <a:t> jednotlivých entit.</a:t>
            </a:r>
          </a:p>
          <a:p>
            <a:r>
              <a:rPr lang="cs-CZ" dirty="0"/>
              <a:t>Základní ER diagram (bez atributů) může vypadat takto: Relace mezi entitami se zapisuje jako </a:t>
            </a:r>
            <a:r>
              <a:rPr lang="cs-CZ" b="1" dirty="0"/>
              <a:t>sloveso.</a:t>
            </a:r>
            <a:endParaRPr lang="cs-CZ" dirty="0"/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948AE3A9-B5CF-4833-A00E-92C0CE92CD6A}"/>
              </a:ext>
            </a:extLst>
          </p:cNvPr>
          <p:cNvSpPr/>
          <p:nvPr/>
        </p:nvSpPr>
        <p:spPr>
          <a:xfrm>
            <a:off x="2720003" y="4758731"/>
            <a:ext cx="2016224" cy="7920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Obor studia</a:t>
            </a: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99AC6155-1E6A-457C-9950-63BE6328BDFC}"/>
              </a:ext>
            </a:extLst>
          </p:cNvPr>
          <p:cNvSpPr/>
          <p:nvPr/>
        </p:nvSpPr>
        <p:spPr>
          <a:xfrm>
            <a:off x="7616547" y="4783235"/>
            <a:ext cx="2016224" cy="79208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Student</a:t>
            </a:r>
          </a:p>
        </p:txBody>
      </p:sp>
      <p:cxnSp>
        <p:nvCxnSpPr>
          <p:cNvPr id="6" name="Přímá spojnice se šipkou 5">
            <a:extLst>
              <a:ext uri="{FF2B5EF4-FFF2-40B4-BE49-F238E27FC236}">
                <a16:creationId xmlns:a16="http://schemas.microsoft.com/office/drawing/2014/main" id="{92238359-A893-4352-A348-B740488EEA58}"/>
              </a:ext>
            </a:extLst>
          </p:cNvPr>
          <p:cNvCxnSpPr/>
          <p:nvPr/>
        </p:nvCxnSpPr>
        <p:spPr>
          <a:xfrm>
            <a:off x="4736649" y="5154366"/>
            <a:ext cx="2879725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Obdélník 6">
            <a:extLst>
              <a:ext uri="{FF2B5EF4-FFF2-40B4-BE49-F238E27FC236}">
                <a16:creationId xmlns:a16="http://schemas.microsoft.com/office/drawing/2014/main" id="{2C452699-1153-419E-992F-34D2DC796E44}"/>
              </a:ext>
            </a:extLst>
          </p:cNvPr>
          <p:cNvSpPr/>
          <p:nvPr/>
        </p:nvSpPr>
        <p:spPr>
          <a:xfrm>
            <a:off x="5528811" y="4830516"/>
            <a:ext cx="1368425" cy="215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>
                <a:solidFill>
                  <a:schemeClr val="tx1"/>
                </a:solidFill>
              </a:rPr>
              <a:t>obsahuje</a:t>
            </a:r>
          </a:p>
        </p:txBody>
      </p:sp>
    </p:spTree>
    <p:extLst>
      <p:ext uri="{BB962C8B-B14F-4D97-AF65-F5344CB8AC3E}">
        <p14:creationId xmlns:p14="http://schemas.microsoft.com/office/powerpoint/2010/main" val="7587060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0ED8063-CF37-4886-B398-B67774CC8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dirty="0"/>
              <a:t>3 </a:t>
            </a:r>
            <a:r>
              <a:rPr lang="en-US" dirty="0" err="1"/>
              <a:t>Typy</a:t>
            </a:r>
            <a:r>
              <a:rPr lang="en-US" dirty="0"/>
              <a:t> </a:t>
            </a:r>
            <a:r>
              <a:rPr lang="en-US" dirty="0" err="1"/>
              <a:t>relací</a:t>
            </a:r>
            <a:endParaRPr lang="en-US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BD79BDBB-2175-488C-A870-26B561B6899F}"/>
              </a:ext>
            </a:extLst>
          </p:cNvPr>
          <p:cNvSpPr txBox="1"/>
          <p:nvPr/>
        </p:nvSpPr>
        <p:spPr>
          <a:xfrm>
            <a:off x="1451579" y="2015734"/>
            <a:ext cx="5622284" cy="345061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pPr defTabSz="91440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100000"/>
            </a:pPr>
            <a:r>
              <a:rPr lang="cs-CZ" sz="1900" b="1" dirty="0"/>
              <a:t>V relačním modelu existují 3 typy relací.</a:t>
            </a:r>
          </a:p>
          <a:p>
            <a:pPr indent="-228600" defTabSz="91440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cs-CZ" sz="1900" dirty="0"/>
              <a:t>Poznáte</a:t>
            </a:r>
            <a:r>
              <a:rPr lang="en-US" sz="1900" dirty="0"/>
              <a:t> a </a:t>
            </a:r>
            <a:r>
              <a:rPr lang="en-US" sz="1900" dirty="0" err="1"/>
              <a:t>identifikujete</a:t>
            </a:r>
            <a:r>
              <a:rPr lang="en-US" sz="1900" dirty="0"/>
              <a:t> v di</a:t>
            </a:r>
            <a:r>
              <a:rPr lang="cs-CZ" sz="1900" dirty="0"/>
              <a:t>a</a:t>
            </a:r>
            <a:r>
              <a:rPr lang="en-US" sz="1900" dirty="0" err="1"/>
              <a:t>gramu</a:t>
            </a:r>
            <a:r>
              <a:rPr lang="en-US" sz="1900" dirty="0"/>
              <a:t> </a:t>
            </a:r>
            <a:r>
              <a:rPr lang="en-US" sz="1900" dirty="0" err="1"/>
              <a:t>vedle</a:t>
            </a:r>
            <a:r>
              <a:rPr lang="en-US" sz="1900" dirty="0"/>
              <a:t> </a:t>
            </a:r>
            <a:r>
              <a:rPr lang="en-US" sz="1900" dirty="0" err="1"/>
              <a:t>jednotlivé</a:t>
            </a:r>
            <a:r>
              <a:rPr lang="en-US" sz="1900" dirty="0"/>
              <a:t> relace?</a:t>
            </a:r>
          </a:p>
          <a:p>
            <a:pPr marL="285750" indent="-228600" defTabSz="91440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900" dirty="0"/>
              <a:t>1 : 1</a:t>
            </a:r>
            <a:r>
              <a:rPr lang="cs-CZ" sz="1900" dirty="0"/>
              <a:t> – (Škola a Ředitel)</a:t>
            </a:r>
            <a:endParaRPr lang="en-US" sz="1900" dirty="0"/>
          </a:p>
          <a:p>
            <a:pPr marL="285750" indent="-228600" defTabSz="91440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900" dirty="0"/>
              <a:t>1 : N</a:t>
            </a:r>
            <a:r>
              <a:rPr lang="cs-CZ" sz="1900" dirty="0"/>
              <a:t>  - ???</a:t>
            </a:r>
            <a:endParaRPr lang="en-US" sz="1900" dirty="0"/>
          </a:p>
          <a:p>
            <a:pPr marL="285750" indent="-228600" defTabSz="91440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900" dirty="0"/>
              <a:t>M : N</a:t>
            </a:r>
            <a:r>
              <a:rPr lang="cs-CZ" sz="1900" dirty="0"/>
              <a:t>  - ???</a:t>
            </a:r>
            <a:endParaRPr lang="en-US" sz="1900" dirty="0"/>
          </a:p>
          <a:p>
            <a:pPr marL="285750" indent="-228600" defTabSz="91440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cs-CZ" sz="1700" dirty="0"/>
          </a:p>
          <a:p>
            <a:pPr marL="285750" indent="-228600" defTabSz="91440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1700" dirty="0"/>
          </a:p>
          <a:p>
            <a:pPr defTabSz="91440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100000"/>
            </a:pPr>
            <a:r>
              <a:rPr lang="en-US" sz="1700" dirty="0" err="1"/>
              <a:t>Pokud</a:t>
            </a:r>
            <a:r>
              <a:rPr lang="en-US" sz="1700" dirty="0"/>
              <a:t> </a:t>
            </a:r>
            <a:r>
              <a:rPr lang="en-US" sz="1700" dirty="0" err="1"/>
              <a:t>byste</a:t>
            </a:r>
            <a:r>
              <a:rPr lang="en-US" sz="1700" dirty="0"/>
              <a:t> </a:t>
            </a:r>
            <a:r>
              <a:rPr lang="en-US" sz="1700" dirty="0" err="1"/>
              <a:t>potřebovali</a:t>
            </a:r>
            <a:r>
              <a:rPr lang="en-US" sz="1700" dirty="0"/>
              <a:t>, </a:t>
            </a:r>
            <a:r>
              <a:rPr lang="en-US" sz="1700" dirty="0" err="1"/>
              <a:t>připomeňte</a:t>
            </a:r>
            <a:r>
              <a:rPr lang="en-US" sz="1700" dirty="0"/>
              <a:t> </a:t>
            </a:r>
            <a:r>
              <a:rPr lang="en-US" sz="1700" dirty="0" err="1"/>
              <a:t>si</a:t>
            </a:r>
            <a:r>
              <a:rPr lang="en-US" sz="1700" dirty="0"/>
              <a:t> </a:t>
            </a:r>
            <a:r>
              <a:rPr lang="en-US" sz="1700" dirty="0" err="1"/>
              <a:t>tuto</a:t>
            </a:r>
            <a:r>
              <a:rPr lang="en-US" sz="1700" dirty="0"/>
              <a:t> </a:t>
            </a:r>
            <a:r>
              <a:rPr lang="en-US" sz="1700" dirty="0" err="1"/>
              <a:t>problematiku</a:t>
            </a:r>
            <a:r>
              <a:rPr lang="cs-CZ" sz="1700" dirty="0"/>
              <a:t> v obsahu druhého semináře</a:t>
            </a:r>
            <a:r>
              <a:rPr lang="en-US" sz="1700" dirty="0"/>
              <a:t>:</a:t>
            </a:r>
          </a:p>
          <a:p>
            <a:pPr indent="-228600" defTabSz="91440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700" dirty="0">
                <a:hlinkClick r:id="rId2"/>
              </a:rPr>
              <a:t>http://158.194.63.14/databaze/</a:t>
            </a:r>
            <a:endParaRPr lang="en-US" sz="1700" dirty="0"/>
          </a:p>
          <a:p>
            <a:pPr indent="-228600" defTabSz="91440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1700" dirty="0"/>
          </a:p>
          <a:p>
            <a:pPr indent="-228600" defTabSz="91440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1700" dirty="0"/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7179578E-C347-466D-8C16-FC40FFCD56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554139" y="2269794"/>
            <a:ext cx="3500715" cy="2942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453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AEFBD3D-3673-4515-B86F-07CB15965D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</p:spPr>
        <p:txBody>
          <a:bodyPr>
            <a:normAutofit/>
          </a:bodyPr>
          <a:lstStyle/>
          <a:p>
            <a:r>
              <a:rPr lang="cs-CZ" dirty="0"/>
              <a:t>ER Diagram s atributy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309AFB5-B97B-453E-8C37-3CC6AB8FCA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4"/>
            <a:ext cx="4162555" cy="3450613"/>
          </a:xfrm>
        </p:spPr>
        <p:txBody>
          <a:bodyPr>
            <a:normAutofit fontScale="85000" lnSpcReduction="10000"/>
          </a:bodyPr>
          <a:lstStyle/>
          <a:p>
            <a:r>
              <a:rPr lang="cs-CZ" dirty="0"/>
              <a:t>Tento diagram má podobu jako na obrázku. </a:t>
            </a:r>
          </a:p>
          <a:p>
            <a:r>
              <a:rPr lang="cs-CZ" dirty="0"/>
              <a:t>Jednotlivé entity jsou ale doplněny o atributy, včetně určení </a:t>
            </a:r>
            <a:r>
              <a:rPr lang="cs-CZ" b="1" dirty="0"/>
              <a:t>datového typu</a:t>
            </a:r>
            <a:r>
              <a:rPr lang="cs-CZ" dirty="0"/>
              <a:t>.</a:t>
            </a:r>
          </a:p>
          <a:p>
            <a:r>
              <a:rPr lang="cs-CZ" dirty="0"/>
              <a:t>Stejně jako diagramy případů užití jej můžete tvořit online:</a:t>
            </a:r>
          </a:p>
          <a:p>
            <a:pPr lvl="1"/>
            <a:r>
              <a:rPr lang="cs-CZ" dirty="0"/>
              <a:t>Jako návrh - </a:t>
            </a:r>
            <a:r>
              <a:rPr lang="cs-CZ" dirty="0">
                <a:hlinkClick r:id="rId2"/>
              </a:rPr>
              <a:t>https://online.visual-paradigm.com/app/diagrams/#diagram:proj=0&amp;type=ERDiagram&amp;width=11&amp;height=8.5&amp;unit=inch</a:t>
            </a: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0B7F92C-9640-4BA2-8DFA-89A7B2DCA8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4411" y="2215704"/>
            <a:ext cx="4960443" cy="3050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5004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24651A-EE67-4260-9C5C-A22E870B3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80" y="830510"/>
            <a:ext cx="7071635" cy="1023245"/>
          </a:xfrm>
        </p:spPr>
        <p:txBody>
          <a:bodyPr>
            <a:normAutofit/>
          </a:bodyPr>
          <a:lstStyle/>
          <a:p>
            <a:r>
              <a:rPr lang="cs-CZ" dirty="0"/>
              <a:t>Další fáze návrhu </a:t>
            </a:r>
            <a:br>
              <a:rPr lang="cs-CZ" dirty="0"/>
            </a:br>
            <a:r>
              <a:rPr lang="cs-CZ" dirty="0"/>
              <a:t>Jen pro připomenutí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4D47122-AD3A-4F71-9A11-8E3E325939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81" y="2015732"/>
            <a:ext cx="3526523" cy="3450613"/>
          </a:xfrm>
        </p:spPr>
        <p:txBody>
          <a:bodyPr>
            <a:normAutofit/>
          </a:bodyPr>
          <a:lstStyle/>
          <a:p>
            <a:r>
              <a:rPr lang="cs-CZ" dirty="0"/>
              <a:t>Logický návrh - </a:t>
            </a:r>
            <a:r>
              <a:rPr lang="cs-CZ" b="1" dirty="0"/>
              <a:t>tabulky</a:t>
            </a:r>
          </a:p>
          <a:p>
            <a:r>
              <a:rPr lang="cs-CZ" dirty="0"/>
              <a:t>Normalizace tabulek</a:t>
            </a:r>
          </a:p>
          <a:p>
            <a:r>
              <a:rPr lang="cs-CZ" dirty="0"/>
              <a:t>Fyzická implementace do zvoleného databázového systému</a:t>
            </a:r>
          </a:p>
        </p:txBody>
      </p:sp>
      <p:pic>
        <p:nvPicPr>
          <p:cNvPr id="5" name="Obrázek 4" descr="Obsah obrázku snímek obrazovky&#10;&#10;Popis byl vytvořen automaticky">
            <a:extLst>
              <a:ext uri="{FF2B5EF4-FFF2-40B4-BE49-F238E27FC236}">
                <a16:creationId xmlns:a16="http://schemas.microsoft.com/office/drawing/2014/main" id="{BAA044B5-5B11-4BF1-83D2-4F8A7F365A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125350"/>
            <a:ext cx="4821551" cy="2856768"/>
          </a:xfrm>
          <a:prstGeom prst="rect">
            <a:avLst/>
          </a:prstGeom>
        </p:spPr>
      </p:pic>
      <p:pic>
        <p:nvPicPr>
          <p:cNvPr id="13" name="Obrázek 12" descr="Obsah obrázku kreslení&#10;&#10;Popis byl vytvořen automaticky">
            <a:extLst>
              <a:ext uri="{FF2B5EF4-FFF2-40B4-BE49-F238E27FC236}">
                <a16:creationId xmlns:a16="http://schemas.microsoft.com/office/drawing/2014/main" id="{258F5B54-A0C7-479B-8EFE-F2C2E92727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2005" y="4228072"/>
            <a:ext cx="2645775" cy="1508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4334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E000451-812C-42AE-B2EB-A968C045FE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Omezení a integrita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A8DEAF1-515B-4185-9CF2-C923D8109A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Máme definovány - </a:t>
            </a:r>
            <a:r>
              <a:rPr lang="cs-CZ" b="1" dirty="0"/>
              <a:t>entity</a:t>
            </a:r>
            <a:r>
              <a:rPr lang="cs-CZ" dirty="0"/>
              <a:t>, </a:t>
            </a:r>
            <a:r>
              <a:rPr lang="cs-CZ" b="1" dirty="0"/>
              <a:t>atributy</a:t>
            </a:r>
            <a:r>
              <a:rPr lang="cs-CZ" dirty="0"/>
              <a:t>, </a:t>
            </a:r>
            <a:r>
              <a:rPr lang="cs-CZ" b="1" dirty="0"/>
              <a:t>relace</a:t>
            </a:r>
            <a:r>
              <a:rPr lang="cs-CZ" dirty="0"/>
              <a:t>.</a:t>
            </a:r>
          </a:p>
          <a:p>
            <a:r>
              <a:rPr lang="cs-CZ" u="sng" dirty="0"/>
              <a:t>Definujeme Omezení</a:t>
            </a:r>
            <a:r>
              <a:rPr lang="cs-CZ" dirty="0"/>
              <a:t>:</a:t>
            </a:r>
          </a:p>
          <a:p>
            <a:pPr lvl="1"/>
            <a:r>
              <a:rPr lang="cs-CZ" i="1" dirty="0"/>
              <a:t>Primární klíč</a:t>
            </a:r>
          </a:p>
          <a:p>
            <a:pPr lvl="1"/>
            <a:r>
              <a:rPr lang="cs-CZ" i="1" dirty="0"/>
              <a:t>Cizí klíč</a:t>
            </a:r>
          </a:p>
          <a:p>
            <a:pPr lvl="1"/>
            <a:r>
              <a:rPr lang="cs-CZ" i="1" dirty="0"/>
              <a:t>Unikátní index </a:t>
            </a:r>
          </a:p>
          <a:p>
            <a:pPr lvl="1"/>
            <a:r>
              <a:rPr lang="cs-CZ" i="1" dirty="0"/>
              <a:t>Not NULL</a:t>
            </a:r>
          </a:p>
          <a:p>
            <a:r>
              <a:rPr lang="cs-CZ" dirty="0"/>
              <a:t>Volíme vhodné </a:t>
            </a:r>
            <a:r>
              <a:rPr lang="cs-CZ" b="1" dirty="0"/>
              <a:t>indexy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A07C711C-20D6-47E7-AC98-FC758313C2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3426" y="2418726"/>
            <a:ext cx="4571428" cy="304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4119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607A23F-F48C-46BB-B10C-04424BBCB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</p:spPr>
        <p:txBody>
          <a:bodyPr>
            <a:normAutofit/>
          </a:bodyPr>
          <a:lstStyle/>
          <a:p>
            <a:r>
              <a:rPr lang="cs-CZ" b="1"/>
              <a:t>Zadání druhého úkolu zápočtové práce</a:t>
            </a:r>
          </a:p>
        </p:txBody>
      </p:sp>
      <p:graphicFrame>
        <p:nvGraphicFramePr>
          <p:cNvPr id="12" name="Zástupný obsah 2">
            <a:extLst>
              <a:ext uri="{FF2B5EF4-FFF2-40B4-BE49-F238E27FC236}">
                <a16:creationId xmlns:a16="http://schemas.microsoft.com/office/drawing/2014/main" id="{7DC4E6BB-0217-490E-89FF-996665DEA25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4814735"/>
              </p:ext>
            </p:extLst>
          </p:nvPr>
        </p:nvGraphicFramePr>
        <p:xfrm>
          <a:off x="1450975" y="2340435"/>
          <a:ext cx="9604375" cy="33244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592272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F914AD9-0534-47DE-941B-524E89BCC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ER digram s atributy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6AF0BD8-71B7-4473-AD35-2D7C0D1A43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Vaším úkolem je pro toto zadání vytvořit ER diagram s atributy</a:t>
            </a:r>
            <a:r>
              <a:rPr lang="cs-CZ" dirty="0"/>
              <a:t>. </a:t>
            </a:r>
          </a:p>
          <a:p>
            <a:r>
              <a:rPr lang="cs-CZ" dirty="0"/>
              <a:t>ER digram s atributy vytvořte pomocí nástroje:</a:t>
            </a:r>
          </a:p>
          <a:p>
            <a:pPr lvl="1"/>
            <a:r>
              <a:rPr lang="cs-CZ" dirty="0">
                <a:hlinkClick r:id="rId2"/>
              </a:rPr>
              <a:t>https://online.visual-paradigm.com/app/diagrams/#diagram:proj=0&amp;type=ERDiagram&amp;width=11&amp;height=8.5&amp;unit=inch </a:t>
            </a:r>
            <a:endParaRPr lang="cs-CZ" dirty="0"/>
          </a:p>
          <a:p>
            <a:pPr lvl="1"/>
            <a:r>
              <a:rPr lang="cs-CZ" b="1" dirty="0"/>
              <a:t>Hotový diagram mi nasdílejte na můj Google účet </a:t>
            </a:r>
            <a:r>
              <a:rPr lang="cs-CZ" b="1" dirty="0">
                <a:hlinkClick r:id="rId3"/>
              </a:rPr>
              <a:t>jankubricky@gmail.com</a:t>
            </a:r>
            <a:r>
              <a:rPr lang="cs-CZ" b="1" dirty="0"/>
              <a:t> nebo jej exportujte do nějakého formátu a zašlete mi jej na email jako přílohu.</a:t>
            </a:r>
          </a:p>
          <a:p>
            <a:pPr lvl="1"/>
            <a:r>
              <a:rPr lang="cs-CZ" dirty="0"/>
              <a:t>Bližší informace k zadání na dalším slidu …</a:t>
            </a:r>
          </a:p>
        </p:txBody>
      </p:sp>
    </p:spTree>
    <p:extLst>
      <p:ext uri="{BB962C8B-B14F-4D97-AF65-F5344CB8AC3E}">
        <p14:creationId xmlns:p14="http://schemas.microsoft.com/office/powerpoint/2010/main" val="17585845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5C76AC0-BB6B-419E-A327-AFA2975008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3E0B6A3-E197-43D6-82D5-7455DAB1A7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79647" y="1847088"/>
            <a:ext cx="415875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Nadpis 1">
            <a:extLst>
              <a:ext uri="{FF2B5EF4-FFF2-40B4-BE49-F238E27FC236}">
                <a16:creationId xmlns:a16="http://schemas.microsoft.com/office/drawing/2014/main" id="{6E6EE562-3616-48C2-9B4F-9A042093A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9648" y="804520"/>
            <a:ext cx="4158749" cy="1049235"/>
          </a:xfrm>
        </p:spPr>
        <p:txBody>
          <a:bodyPr>
            <a:normAutofit/>
          </a:bodyPr>
          <a:lstStyle/>
          <a:p>
            <a:r>
              <a:rPr lang="cs-CZ" dirty="0"/>
              <a:t>UML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B0E4246-09B8-46D7-A0D2-4D264863AD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pic>
        <p:nvPicPr>
          <p:cNvPr id="5" name="Obrázek 4" descr="Obsah obrázku podepsat, kreslení, hodiny&#10;&#10;Popis byl vytvořen automaticky">
            <a:extLst>
              <a:ext uri="{FF2B5EF4-FFF2-40B4-BE49-F238E27FC236}">
                <a16:creationId xmlns:a16="http://schemas.microsoft.com/office/drawing/2014/main" id="{9FA2428D-113C-4351-BB3C-8AD31E466F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0029" y="1331603"/>
            <a:ext cx="4960442" cy="3608721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FA7A199-C107-4D8A-A3DB-90B0A1D5D8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9647" y="2015732"/>
            <a:ext cx="4158750" cy="3450613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defRPr/>
            </a:pPr>
            <a:r>
              <a:rPr lang="cs-CZ" sz="1400" b="1" dirty="0" err="1"/>
              <a:t>Unified</a:t>
            </a:r>
            <a:r>
              <a:rPr lang="cs-CZ" sz="1400" b="1" dirty="0"/>
              <a:t> Modeling </a:t>
            </a:r>
            <a:r>
              <a:rPr lang="cs-CZ" sz="1400" b="1" dirty="0" err="1"/>
              <a:t>Language</a:t>
            </a:r>
            <a:r>
              <a:rPr lang="cs-CZ" sz="1400" dirty="0"/>
              <a:t> je grafický jazyk pro vizualizaci, specifikaci, navrhování a dokumentaci programových systémů. </a:t>
            </a:r>
          </a:p>
          <a:p>
            <a:pPr>
              <a:lnSpc>
                <a:spcPct val="110000"/>
              </a:lnSpc>
              <a:defRPr/>
            </a:pPr>
            <a:r>
              <a:rPr lang="cs-CZ" sz="1400" dirty="0"/>
              <a:t>UML nabízí standardní způsob zápisu jak návrhů systému, včetně konceptuálních prvků jako jsou business procesy a systémové funkce, tak </a:t>
            </a:r>
            <a:r>
              <a:rPr lang="cs-CZ" sz="1400" b="1" dirty="0"/>
              <a:t>konkrétních prvků jako jsou příkazy programovacího jazyka</a:t>
            </a:r>
            <a:r>
              <a:rPr lang="cs-CZ" sz="1400" dirty="0"/>
              <a:t>, </a:t>
            </a:r>
            <a:r>
              <a:rPr lang="cs-CZ" sz="1400" b="1" dirty="0"/>
              <a:t>databázová schémata </a:t>
            </a:r>
            <a:r>
              <a:rPr lang="cs-CZ" sz="1400" dirty="0"/>
              <a:t>a </a:t>
            </a:r>
            <a:r>
              <a:rPr lang="cs-CZ" sz="1400" b="1" dirty="0"/>
              <a:t>znovupoužitelné programové komponenty</a:t>
            </a:r>
            <a:r>
              <a:rPr lang="cs-CZ" sz="1400" dirty="0"/>
              <a:t>.</a:t>
            </a:r>
          </a:p>
          <a:p>
            <a:pPr>
              <a:lnSpc>
                <a:spcPct val="110000"/>
              </a:lnSpc>
              <a:defRPr/>
            </a:pPr>
            <a:r>
              <a:rPr lang="cs-CZ" sz="1400" i="1" dirty="0"/>
              <a:t>UML neobsahuje způsob, jak se má používat, ani neobsahuje metodiku(y), jak analyzovat, specifikovat či navrhovat programové systémy.</a:t>
            </a:r>
          </a:p>
          <a:p>
            <a:pPr>
              <a:lnSpc>
                <a:spcPct val="110000"/>
              </a:lnSpc>
            </a:pPr>
            <a:endParaRPr lang="cs-CZ" sz="140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50C8D8D-B32F-4194-8321-164EC44275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BD24D8B-8573-4260-B700-E860AD6D2A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95685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FEC38E7-D8A5-4B61-8038-272A2E6D63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Upřesnění zadání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B730D9F-D219-4A76-B1FA-E4D668DA16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Měli bychom být schopni identifikovat jednotlivé </a:t>
            </a:r>
            <a:r>
              <a:rPr lang="cs-CZ" b="1" dirty="0"/>
              <a:t>entity</a:t>
            </a:r>
            <a:r>
              <a:rPr lang="cs-CZ" dirty="0"/>
              <a:t>. 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u="sng" dirty="0"/>
              <a:t>User</a:t>
            </a:r>
            <a:r>
              <a:rPr lang="cs-CZ" dirty="0"/>
              <a:t>,  </a:t>
            </a:r>
            <a:r>
              <a:rPr lang="cs-CZ" u="sng" dirty="0"/>
              <a:t>Role</a:t>
            </a:r>
            <a:r>
              <a:rPr lang="cs-CZ" dirty="0"/>
              <a:t>,  </a:t>
            </a:r>
            <a:r>
              <a:rPr lang="cs-CZ" u="sng" dirty="0"/>
              <a:t>Test</a:t>
            </a:r>
            <a:r>
              <a:rPr lang="cs-CZ" dirty="0"/>
              <a:t>,  </a:t>
            </a:r>
            <a:r>
              <a:rPr lang="cs-CZ" u="sng" dirty="0" err="1"/>
              <a:t>Question</a:t>
            </a:r>
            <a:r>
              <a:rPr lang="cs-CZ" dirty="0"/>
              <a:t>,  </a:t>
            </a:r>
            <a:r>
              <a:rPr lang="cs-CZ" u="sng" dirty="0" err="1"/>
              <a:t>Answer</a:t>
            </a:r>
            <a:r>
              <a:rPr lang="cs-CZ" dirty="0"/>
              <a:t> a  </a:t>
            </a:r>
            <a:r>
              <a:rPr lang="cs-CZ" u="sng" dirty="0" err="1"/>
              <a:t>TestResult</a:t>
            </a:r>
            <a:endParaRPr lang="cs-CZ" u="sng" dirty="0"/>
          </a:p>
          <a:p>
            <a:pPr marL="457200" lvl="1" indent="0">
              <a:buNone/>
            </a:pPr>
            <a:endParaRPr lang="cs-CZ" dirty="0"/>
          </a:p>
          <a:p>
            <a:r>
              <a:rPr lang="cs-CZ" b="1" dirty="0"/>
              <a:t>Váš návrh bude obsahovat tyto entity, včetně jejich atributů a správné zaznačení relací entit</a:t>
            </a:r>
            <a:r>
              <a:rPr lang="cs-CZ" dirty="0"/>
              <a:t>. </a:t>
            </a:r>
            <a:r>
              <a:rPr lang="cs-CZ" i="1" dirty="0"/>
              <a:t>Návrh atributů je Vašim úkolem</a:t>
            </a:r>
            <a:r>
              <a:rPr lang="cs-CZ" dirty="0"/>
              <a:t>. </a:t>
            </a:r>
          </a:p>
          <a:p>
            <a:r>
              <a:rPr lang="cs-CZ" dirty="0"/>
              <a:t>Např. Entita </a:t>
            </a:r>
            <a:r>
              <a:rPr lang="cs-CZ" b="1" dirty="0"/>
              <a:t>User</a:t>
            </a:r>
            <a:r>
              <a:rPr lang="cs-CZ" dirty="0"/>
              <a:t> bude určitě obsahovat min. tyto atributy:</a:t>
            </a:r>
          </a:p>
          <a:p>
            <a:pPr lvl="1"/>
            <a:r>
              <a:rPr lang="cs-CZ" b="1" dirty="0"/>
              <a:t>id</a:t>
            </a:r>
            <a:r>
              <a:rPr lang="cs-CZ" dirty="0"/>
              <a:t>, email, </a:t>
            </a:r>
            <a:r>
              <a:rPr lang="cs-CZ" dirty="0" err="1"/>
              <a:t>password</a:t>
            </a:r>
            <a:r>
              <a:rPr lang="cs-CZ" dirty="0"/>
              <a:t>, </a:t>
            </a:r>
            <a:r>
              <a:rPr lang="cs-CZ" dirty="0" err="1"/>
              <a:t>name</a:t>
            </a:r>
            <a:r>
              <a:rPr lang="cs-CZ" dirty="0"/>
              <a:t>, </a:t>
            </a:r>
            <a:r>
              <a:rPr lang="cs-CZ" dirty="0" err="1"/>
              <a:t>surname</a:t>
            </a:r>
            <a:r>
              <a:rPr lang="cs-CZ" dirty="0"/>
              <a:t> </a:t>
            </a:r>
          </a:p>
          <a:p>
            <a:pPr lvl="1"/>
            <a:r>
              <a:rPr lang="cs-CZ" dirty="0"/>
              <a:t>Atribut primárního klíče bude </a:t>
            </a:r>
            <a:r>
              <a:rPr lang="cs-CZ" b="1" dirty="0"/>
              <a:t>tučně</a:t>
            </a:r>
            <a:r>
              <a:rPr lang="cs-CZ" dirty="0"/>
              <a:t> vyznačen</a:t>
            </a:r>
          </a:p>
        </p:txBody>
      </p:sp>
    </p:spTree>
    <p:extLst>
      <p:ext uri="{BB962C8B-B14F-4D97-AF65-F5344CB8AC3E}">
        <p14:creationId xmlns:p14="http://schemas.microsoft.com/office/powerpoint/2010/main" val="5306143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62C0420-5B1E-47BA-B69C-815BD44A3B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Upřesnění zadání - Relace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E4248AD-78DA-42BB-8C08-B223141D6F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Mezi Entitami budou vyznačeny relace</a:t>
            </a:r>
            <a:r>
              <a:rPr lang="cs-CZ" dirty="0"/>
              <a:t>. Jak tyto relace identifikovat?</a:t>
            </a:r>
          </a:p>
          <a:p>
            <a:r>
              <a:rPr lang="cs-CZ" dirty="0"/>
              <a:t>Musíme si klást otázky:</a:t>
            </a:r>
          </a:p>
          <a:p>
            <a:pPr lvl="1"/>
            <a:r>
              <a:rPr lang="cs-CZ" dirty="0"/>
              <a:t>Může mít uživatel více rolí?</a:t>
            </a:r>
          </a:p>
          <a:p>
            <a:pPr lvl="1"/>
            <a:r>
              <a:rPr lang="cs-CZ" dirty="0"/>
              <a:t>Může být v dané roli více uživatelů?</a:t>
            </a:r>
          </a:p>
          <a:p>
            <a:pPr lvl="1"/>
            <a:r>
              <a:rPr lang="cs-CZ" dirty="0"/>
              <a:t>Pokud ano musím použít relaci M:N</a:t>
            </a:r>
          </a:p>
          <a:p>
            <a:pPr lvl="1"/>
            <a:r>
              <a:rPr lang="cs-CZ" dirty="0"/>
              <a:t>Ukázka na obrázku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0EC13384-8AF6-48DC-A5DB-EB0FE73AC8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0446" y="3334688"/>
            <a:ext cx="4533900" cy="158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031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14E6A9C-86C1-44F1-846F-2378CE1C9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</p:spPr>
        <p:txBody>
          <a:bodyPr>
            <a:normAutofit/>
          </a:bodyPr>
          <a:lstStyle/>
          <a:p>
            <a:r>
              <a:rPr lang="cs-CZ" dirty="0"/>
              <a:t>Základní předpoklady pro váš návrh</a:t>
            </a: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AAAF2909-0218-4DEF-AF83-A3D05E74C75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3497440"/>
              </p:ext>
            </p:extLst>
          </p:nvPr>
        </p:nvGraphicFramePr>
        <p:xfrm>
          <a:off x="1450975" y="2340435"/>
          <a:ext cx="9604375" cy="33244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7609314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A92D0EE-6690-4868-BFF5-92F5F3093B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Relace mezi entitami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B0ADA85-80E0-46F4-8388-C0C65A7E7D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USER – ROLE </a:t>
            </a:r>
            <a:r>
              <a:rPr lang="cs-CZ" dirty="0"/>
              <a:t>(M:N)</a:t>
            </a:r>
          </a:p>
          <a:p>
            <a:r>
              <a:rPr lang="cs-CZ" b="1" dirty="0"/>
              <a:t>USER – TEST </a:t>
            </a:r>
            <a:r>
              <a:rPr lang="cs-CZ" dirty="0"/>
              <a:t>(1:N) – relace autora (učitele) a jím vytvořenými test</a:t>
            </a:r>
          </a:p>
          <a:p>
            <a:r>
              <a:rPr lang="cs-CZ" b="1" dirty="0"/>
              <a:t>TEST – QUESTION </a:t>
            </a:r>
            <a:r>
              <a:rPr lang="cs-CZ" dirty="0"/>
              <a:t>(1:N)</a:t>
            </a:r>
          </a:p>
          <a:p>
            <a:r>
              <a:rPr lang="cs-CZ" b="1" dirty="0"/>
              <a:t>QUESTION – ANSWER </a:t>
            </a:r>
            <a:r>
              <a:rPr lang="cs-CZ" dirty="0"/>
              <a:t>(1:N)</a:t>
            </a:r>
          </a:p>
          <a:p>
            <a:r>
              <a:rPr lang="cs-CZ" b="1" dirty="0"/>
              <a:t>USER – TEST_RESULT </a:t>
            </a:r>
            <a:r>
              <a:rPr lang="cs-CZ" dirty="0"/>
              <a:t>(1:N) – relace žáka na výsledek testu</a:t>
            </a:r>
          </a:p>
          <a:p>
            <a:r>
              <a:rPr lang="cs-CZ" b="1" dirty="0"/>
              <a:t>TEST_RESULT – ANSWER </a:t>
            </a:r>
            <a:r>
              <a:rPr lang="cs-CZ" dirty="0"/>
              <a:t>(M:N) – relace výsledku testu na konkrétní odpověď</a:t>
            </a:r>
          </a:p>
        </p:txBody>
      </p:sp>
    </p:spTree>
    <p:extLst>
      <p:ext uri="{BB962C8B-B14F-4D97-AF65-F5344CB8AC3E}">
        <p14:creationId xmlns:p14="http://schemas.microsoft.com/office/powerpoint/2010/main" val="235346815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CABCAE3-64FC-4149-819F-2C1812824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12FDCFE-9AD2-4D8A-8CBF-B3AA37EBF6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BD463FC-4CA8-4FF4-85A3-AF9F4B98D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ECF35C3-8B44-4F4B-BD25-4C01823DB2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D0712110-0BC1-4B31-B3BB-63B44222E8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466B5F3-C053-4580-B04A-1EF9498882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CE1A8CA-649B-41DE-985B-DEAB7361A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2616" y="962902"/>
            <a:ext cx="4176384" cy="2380828"/>
          </a:xfrm>
        </p:spPr>
        <p:txBody>
          <a:bodyPr vert="horz" lIns="91440" tIns="45720" rIns="91440" bIns="0" rtlCol="0" anchor="b">
            <a:normAutofit/>
          </a:bodyPr>
          <a:lstStyle/>
          <a:p>
            <a:r>
              <a:rPr lang="en-US" sz="3700"/>
              <a:t>Rozpracovaná ukázka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A6123F2-4B61-414F-A7E5-5B7828EACA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2617" y="3528543"/>
            <a:ext cx="417147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0E0D6623-F15B-4163-8F4D-5B0E7560D4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094411" y="1629230"/>
            <a:ext cx="4960442" cy="301346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25CED634-E2D0-4AB7-96DD-816C9B52C5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CDDCDFB-696D-4FDF-9B58-24F71B7C37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54433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CC80AC9-B917-4B2F-AA1B-FA9D451561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To je vše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B645289-18C5-4583-9FA2-510FBB1036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Kdyby bylo cokoli nejasné, nebo byste potřebovali moji pomoc, neváhejte se na mě obrátit.</a:t>
            </a:r>
          </a:p>
        </p:txBody>
      </p:sp>
    </p:spTree>
    <p:extLst>
      <p:ext uri="{BB962C8B-B14F-4D97-AF65-F5344CB8AC3E}">
        <p14:creationId xmlns:p14="http://schemas.microsoft.com/office/powerpoint/2010/main" val="8785587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1EA0026-26AA-4838-8BEC-1CC2A810F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</p:spPr>
        <p:txBody>
          <a:bodyPr>
            <a:normAutofit/>
          </a:bodyPr>
          <a:lstStyle/>
          <a:p>
            <a:r>
              <a:rPr lang="cs-CZ" b="1" dirty="0"/>
              <a:t>návrh konceptu </a:t>
            </a:r>
            <a:r>
              <a:rPr lang="cs-CZ" dirty="0"/>
              <a:t>(diagram případů užití)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F20569A-2FF4-41D1-AC54-ACCC2D20DF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4"/>
            <a:ext cx="4162555" cy="3450613"/>
          </a:xfrm>
        </p:spPr>
        <p:txBody>
          <a:bodyPr>
            <a:normAutofit fontScale="92500"/>
          </a:bodyPr>
          <a:lstStyle/>
          <a:p>
            <a:pPr>
              <a:lnSpc>
                <a:spcPct val="110000"/>
              </a:lnSpc>
              <a:defRPr/>
            </a:pPr>
            <a:r>
              <a:rPr lang="cs-CZ" sz="1600" b="1" dirty="0"/>
              <a:t>Při tomto použití je UML podpůrným nástrojem pro komunikaci mezi vývojáři a pro zaznamenání myšlenek a návrhů</a:t>
            </a:r>
            <a:r>
              <a:rPr lang="cs-CZ" sz="1600" dirty="0"/>
              <a:t>. </a:t>
            </a:r>
          </a:p>
          <a:p>
            <a:pPr>
              <a:lnSpc>
                <a:spcPct val="110000"/>
              </a:lnSpc>
              <a:defRPr/>
            </a:pPr>
            <a:r>
              <a:rPr lang="cs-CZ" sz="1600" dirty="0"/>
              <a:t>Do diagramů se kreslí pouze věci podstatné pro grafické vyjádření návrhu, části návrhu před tím, než se začne programovat. </a:t>
            </a:r>
          </a:p>
          <a:p>
            <a:pPr>
              <a:lnSpc>
                <a:spcPct val="110000"/>
              </a:lnSpc>
              <a:defRPr/>
            </a:pPr>
            <a:r>
              <a:rPr lang="cs-CZ" sz="2400" dirty="0"/>
              <a:t>Důležitá je srozumitelnost, rychlost a jednoduchost provedení změny či navržení alternativ řešení.</a:t>
            </a:r>
          </a:p>
          <a:p>
            <a:pPr marL="0" indent="0">
              <a:lnSpc>
                <a:spcPct val="110000"/>
              </a:lnSpc>
              <a:buNone/>
              <a:defRPr/>
            </a:pPr>
            <a:endParaRPr lang="cs-CZ" sz="1600" b="1" dirty="0"/>
          </a:p>
          <a:p>
            <a:pPr>
              <a:lnSpc>
                <a:spcPct val="110000"/>
              </a:lnSpc>
            </a:pPr>
            <a:endParaRPr lang="cs-CZ" sz="1600" dirty="0"/>
          </a:p>
        </p:txBody>
      </p:sp>
      <p:pic>
        <p:nvPicPr>
          <p:cNvPr id="5" name="Obrázek 4" descr="Obsah obrázku elektronika, zařízení&#10;&#10;Popis byl vytvořen automaticky">
            <a:extLst>
              <a:ext uri="{FF2B5EF4-FFF2-40B4-BE49-F238E27FC236}">
                <a16:creationId xmlns:a16="http://schemas.microsoft.com/office/drawing/2014/main" id="{0B87A5F8-5A9C-4B8E-80AC-85E94D9E9B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8852" y="2015734"/>
            <a:ext cx="4651561" cy="3450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9938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>
            <a:extLst>
              <a:ext uri="{FF2B5EF4-FFF2-40B4-BE49-F238E27FC236}">
                <a16:creationId xmlns:a16="http://schemas.microsoft.com/office/drawing/2014/main" id="{0CABCAE3-64FC-4149-819F-2C1812824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012FDCFE-9AD2-4D8A-8CBF-B3AA37EBF6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FBD463FC-4CA8-4FF4-85A3-AF9F4B98D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BECF35C3-8B44-4F4B-BD25-4C01823DB2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53" name="Rectangle 52">
            <a:extLst>
              <a:ext uri="{FF2B5EF4-FFF2-40B4-BE49-F238E27FC236}">
                <a16:creationId xmlns:a16="http://schemas.microsoft.com/office/drawing/2014/main" id="{2FA7AD0A-1871-4DF8-9235-F49D0513B9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36B04CFB-FAE5-47DD-9B3E-4E9BA7A89C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40" name="Nadpis 1">
            <a:extLst>
              <a:ext uri="{FF2B5EF4-FFF2-40B4-BE49-F238E27FC236}">
                <a16:creationId xmlns:a16="http://schemas.microsoft.com/office/drawing/2014/main" id="{0F5FABB0-03CE-40B7-A68A-64A14D5C2C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301" y="1474969"/>
            <a:ext cx="2823919" cy="1868760"/>
          </a:xfrm>
        </p:spPr>
        <p:txBody>
          <a:bodyPr vert="horz" lIns="91440" tIns="45720" rIns="91440" bIns="0" rtlCol="0" anchor="b">
            <a:normAutofit/>
          </a:bodyPr>
          <a:lstStyle/>
          <a:p>
            <a:r>
              <a:rPr lang="en-US" sz="3600"/>
              <a:t>ukázka</a:t>
            </a:r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EE68D41B-9286-479F-9AB7-678C8E348D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9301" y="3528543"/>
            <a:ext cx="282391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59" name="Group 58">
            <a:extLst>
              <a:ext uri="{FF2B5EF4-FFF2-40B4-BE49-F238E27FC236}">
                <a16:creationId xmlns:a16="http://schemas.microsoft.com/office/drawing/2014/main" id="{E8ACF89C-CFC3-4D68-B3C4-2BEFB7BBE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979389" y="482171"/>
            <a:ext cx="7560115" cy="5149101"/>
            <a:chOff x="3979389" y="482171"/>
            <a:chExt cx="7560115" cy="5149101"/>
          </a:xfrm>
        </p:grpSpPr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3B770B7D-3C5C-4682-8DF0-20783592F3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79389" y="482171"/>
              <a:ext cx="7560115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A6893E11-7EC1-4EB6-A2A8-0B693F8FE5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92448" y="812507"/>
              <a:ext cx="692827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3" name="Rectangle 62">
            <a:extLst>
              <a:ext uri="{FF2B5EF4-FFF2-40B4-BE49-F238E27FC236}">
                <a16:creationId xmlns:a16="http://schemas.microsoft.com/office/drawing/2014/main" id="{622F7FD7-8884-4FD5-95AB-0B5C6033AD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55487" y="977965"/>
            <a:ext cx="6615582" cy="4135339"/>
          </a:xfrm>
          <a:prstGeom prst="rect">
            <a:avLst/>
          </a:prstGeom>
          <a:solidFill>
            <a:schemeClr val="bg1"/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4EE1CC07-4776-4EDE-8DA8-6ADC8B846C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437808" y="1116345"/>
            <a:ext cx="4644050" cy="3866172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16EFE474-4FE0-4E8F-8F09-5ED2C9E76A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CF8B8C81-54DC-4AF5-B682-3A2C70A6B5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87028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Nadpis 1">
            <a:extLst>
              <a:ext uri="{FF2B5EF4-FFF2-40B4-BE49-F238E27FC236}">
                <a16:creationId xmlns:a16="http://schemas.microsoft.com/office/drawing/2014/main" id="{053AD6A8-3017-4452-B834-BA89384E52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Diagram případů užití – </a:t>
            </a:r>
            <a:r>
              <a:rPr lang="cs-CZ" altLang="cs-CZ" b="1" dirty="0" err="1"/>
              <a:t>PřípADY</a:t>
            </a:r>
            <a:r>
              <a:rPr lang="cs-CZ" altLang="cs-CZ" b="1" dirty="0"/>
              <a:t> UŽITÍ</a:t>
            </a:r>
          </a:p>
        </p:txBody>
      </p:sp>
      <p:sp>
        <p:nvSpPr>
          <p:cNvPr id="35843" name="Zástupný symbol pro obsah 2">
            <a:extLst>
              <a:ext uri="{FF2B5EF4-FFF2-40B4-BE49-F238E27FC236}">
                <a16:creationId xmlns:a16="http://schemas.microsoft.com/office/drawing/2014/main" id="{4E597B40-8C85-43CF-9F42-DC9A20442CF1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altLang="cs-CZ" sz="1800" b="1" dirty="0"/>
              <a:t>Je to vlastně diagram chování (jak ho vidí uživatel), jehož účelem je popsat funkcionalitu systému. </a:t>
            </a:r>
          </a:p>
          <a:p>
            <a:r>
              <a:rPr lang="cs-CZ" altLang="cs-CZ" sz="1800" dirty="0"/>
              <a:t>V této fázi se </a:t>
            </a:r>
            <a:r>
              <a:rPr lang="cs-CZ" altLang="cs-CZ" sz="1800" b="1" dirty="0"/>
              <a:t>nezabýváme technologickými aspekty řešení </a:t>
            </a:r>
            <a:r>
              <a:rPr lang="cs-CZ" altLang="cs-CZ" sz="1800" dirty="0"/>
              <a:t>a používáme pouze </a:t>
            </a:r>
            <a:r>
              <a:rPr lang="cs-CZ" altLang="cs-CZ" sz="1800" b="1" dirty="0"/>
              <a:t>pojmy přirozeného jazyka a termíny z problémové domény</a:t>
            </a:r>
            <a:r>
              <a:rPr lang="cs-CZ" altLang="cs-CZ" sz="1800" dirty="0"/>
              <a:t>, abychom co nejvěrněji a co nejsrozumitelněji načrtli funkční skeleton systému.</a:t>
            </a:r>
          </a:p>
          <a:p>
            <a:r>
              <a:rPr lang="cs-CZ" altLang="cs-CZ" sz="1800" dirty="0"/>
              <a:t>Neřešíme, jestli systém bude postaven na jaké platformě, ani nediskutujeme nad výhodami objektových či relačních databází, ale </a:t>
            </a:r>
            <a:r>
              <a:rPr lang="cs-CZ" altLang="cs-CZ" sz="1800" b="1" u="sng" dirty="0"/>
              <a:t>zjišťujeme, které procesy má systém podporovat a jací uživatelé jej budou používat</a:t>
            </a:r>
            <a:r>
              <a:rPr lang="cs-CZ" altLang="cs-CZ" sz="1800" dirty="0"/>
              <a:t>. Názvy případů užití musejí být dostatečně obecné, přitom jednoznačné a výstižné. </a:t>
            </a:r>
          </a:p>
          <a:p>
            <a:pPr>
              <a:buFontTx/>
              <a:buNone/>
            </a:pPr>
            <a:endParaRPr lang="cs-CZ" altLang="cs-CZ" sz="1600" dirty="0"/>
          </a:p>
          <a:p>
            <a:pPr>
              <a:buFontTx/>
              <a:buNone/>
            </a:pPr>
            <a:r>
              <a:rPr lang="cs-CZ" altLang="cs-CZ" sz="1600" b="1" dirty="0"/>
              <a:t>Příklady názvů případů užití:</a:t>
            </a:r>
          </a:p>
          <a:p>
            <a:r>
              <a:rPr lang="cs-CZ" altLang="cs-CZ" sz="1600" dirty="0"/>
              <a:t>Správa žáků, Správa učitelů</a:t>
            </a:r>
          </a:p>
          <a:p>
            <a:r>
              <a:rPr lang="cs-CZ" altLang="cs-CZ" sz="1600" dirty="0"/>
              <a:t>Přihlášení do IS, Odhlášení se </a:t>
            </a:r>
          </a:p>
          <a:p>
            <a:pPr marL="0" indent="0">
              <a:buNone/>
            </a:pPr>
            <a:r>
              <a:rPr lang="cs-CZ" altLang="cs-CZ" sz="1600" dirty="0"/>
              <a:t>Případy užití zakreslujeme do </a:t>
            </a:r>
            <a:r>
              <a:rPr lang="cs-CZ" altLang="cs-CZ" sz="1600" b="1" dirty="0"/>
              <a:t>Oválu</a:t>
            </a:r>
            <a:r>
              <a:rPr lang="cs-CZ" altLang="cs-CZ" sz="1600" dirty="0"/>
              <a:t>:</a:t>
            </a:r>
          </a:p>
          <a:p>
            <a:endParaRPr lang="cs-CZ" altLang="cs-CZ" dirty="0"/>
          </a:p>
        </p:txBody>
      </p:sp>
      <p:sp>
        <p:nvSpPr>
          <p:cNvPr id="5" name="Elipsa 4">
            <a:extLst>
              <a:ext uri="{FF2B5EF4-FFF2-40B4-BE49-F238E27FC236}">
                <a16:creationId xmlns:a16="http://schemas.microsoft.com/office/drawing/2014/main" id="{5BF00CC9-0D5A-4A45-A775-07545EC23205}"/>
              </a:ext>
            </a:extLst>
          </p:cNvPr>
          <p:cNvSpPr/>
          <p:nvPr/>
        </p:nvSpPr>
        <p:spPr>
          <a:xfrm>
            <a:off x="7612784" y="3906985"/>
            <a:ext cx="3240088" cy="1366837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dirty="0"/>
              <a:t>Správa žáků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Nadpis 1">
            <a:extLst>
              <a:ext uri="{FF2B5EF4-FFF2-40B4-BE49-F238E27FC236}">
                <a16:creationId xmlns:a16="http://schemas.microsoft.com/office/drawing/2014/main" id="{404EC178-5CF8-403B-AF61-7F325CF1CD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Diagram případů užití - </a:t>
            </a:r>
            <a:r>
              <a:rPr lang="cs-CZ" altLang="cs-CZ" b="1" dirty="0"/>
              <a:t>Aktéři</a:t>
            </a:r>
          </a:p>
        </p:txBody>
      </p:sp>
      <p:sp>
        <p:nvSpPr>
          <p:cNvPr id="36867" name="Zástupný symbol pro obsah 2">
            <a:extLst>
              <a:ext uri="{FF2B5EF4-FFF2-40B4-BE49-F238E27FC236}">
                <a16:creationId xmlns:a16="http://schemas.microsoft.com/office/drawing/2014/main" id="{F06ED607-A5B8-4A9F-954C-A1C8B6526BE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451579" y="2015732"/>
            <a:ext cx="7558197" cy="3450613"/>
          </a:xfrm>
        </p:spPr>
        <p:txBody>
          <a:bodyPr/>
          <a:lstStyle/>
          <a:p>
            <a:r>
              <a:rPr lang="cs-CZ" altLang="cs-CZ" sz="1800" b="1" dirty="0"/>
              <a:t>Aktér</a:t>
            </a:r>
            <a:r>
              <a:rPr lang="cs-CZ" altLang="cs-CZ" sz="1800" dirty="0"/>
              <a:t> popisuje uživatele systému, který je se s ním v interakci.  Tímto uživatelem nemusí být pouze osoba, ale například i </a:t>
            </a:r>
            <a:r>
              <a:rPr lang="cs-CZ" altLang="cs-CZ" sz="1800" b="1" dirty="0"/>
              <a:t>jiný systém </a:t>
            </a:r>
            <a:r>
              <a:rPr lang="cs-CZ" altLang="cs-CZ" sz="1800" dirty="0"/>
              <a:t>či hardwarové zařízení. Jeho název pak vyjadřuje jeho roli v systému. </a:t>
            </a:r>
          </a:p>
          <a:p>
            <a:r>
              <a:rPr lang="cs-CZ" altLang="cs-CZ" sz="1800" dirty="0"/>
              <a:t>Pro aktéra jsou navrženy dva rovnocenné symboly. Prvním z nich je </a:t>
            </a:r>
            <a:r>
              <a:rPr lang="cs-CZ" altLang="cs-CZ" sz="1800" b="1" dirty="0"/>
              <a:t>symbol postavy </a:t>
            </a:r>
            <a:r>
              <a:rPr lang="cs-CZ" altLang="cs-CZ" sz="1800" dirty="0"/>
              <a:t>a druhým </a:t>
            </a:r>
            <a:r>
              <a:rPr lang="cs-CZ" altLang="cs-CZ" sz="1800" b="1" dirty="0"/>
              <a:t>obdélník</a:t>
            </a:r>
            <a:r>
              <a:rPr lang="cs-CZ" altLang="cs-CZ" sz="1800" dirty="0"/>
              <a:t>. Symbol postavy většina analytiků používá pro aktéra zastupujícího osoby, symbol obdélníku, na nějž je ještě aplikován stereotyp &lt;&lt;</a:t>
            </a:r>
            <a:r>
              <a:rPr lang="cs-CZ" altLang="cs-CZ" sz="1800" dirty="0" err="1"/>
              <a:t>system</a:t>
            </a:r>
            <a:r>
              <a:rPr lang="cs-CZ" altLang="cs-CZ" sz="1800" dirty="0"/>
              <a:t>&gt;&gt;, reprezentuje externí systémy. </a:t>
            </a:r>
          </a:p>
          <a:p>
            <a:r>
              <a:rPr lang="cs-CZ" altLang="cs-CZ" sz="1800" dirty="0"/>
              <a:t>Oba symboly musejí vždy obsahovat </a:t>
            </a:r>
            <a:r>
              <a:rPr lang="cs-CZ" altLang="cs-CZ" sz="1800" b="1" dirty="0">
                <a:solidFill>
                  <a:srgbClr val="0070C0"/>
                </a:solidFill>
              </a:rPr>
              <a:t>název aktéra</a:t>
            </a:r>
            <a:r>
              <a:rPr lang="cs-CZ" altLang="cs-CZ" sz="1800" dirty="0"/>
              <a:t>.</a:t>
            </a:r>
          </a:p>
          <a:p>
            <a:pPr>
              <a:buFontTx/>
              <a:buNone/>
            </a:pPr>
            <a:endParaRPr lang="cs-CZ" altLang="cs-CZ" sz="1800" dirty="0"/>
          </a:p>
        </p:txBody>
      </p:sp>
      <p:pic>
        <p:nvPicPr>
          <p:cNvPr id="36868" name="Picture 2">
            <a:extLst>
              <a:ext uri="{FF2B5EF4-FFF2-40B4-BE49-F238E27FC236}">
                <a16:creationId xmlns:a16="http://schemas.microsoft.com/office/drawing/2014/main" id="{62FE5417-AA46-44F3-B17C-D8F695C0CC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2721" y="2279369"/>
            <a:ext cx="647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DE5578E5-6831-48D6-895F-633893FD2076}"/>
              </a:ext>
            </a:extLst>
          </p:cNvPr>
          <p:cNvSpPr/>
          <p:nvPr/>
        </p:nvSpPr>
        <p:spPr>
          <a:xfrm>
            <a:off x="9315159" y="3733685"/>
            <a:ext cx="2376488" cy="8651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dirty="0"/>
              <a:t>&lt;&lt;</a:t>
            </a:r>
            <a:r>
              <a:rPr lang="cs-CZ" dirty="0" err="1"/>
              <a:t>system</a:t>
            </a:r>
            <a:r>
              <a:rPr lang="cs-CZ" dirty="0"/>
              <a:t>&gt;&gt;</a:t>
            </a:r>
          </a:p>
          <a:p>
            <a:pPr algn="ctr" eaLnBrk="1" hangingPunct="1">
              <a:defRPr/>
            </a:pPr>
            <a:r>
              <a:rPr lang="cs-CZ" dirty="0"/>
              <a:t>Účetnický systém</a:t>
            </a:r>
          </a:p>
          <a:p>
            <a:pPr algn="ctr" eaLnBrk="1" hangingPunct="1">
              <a:defRPr/>
            </a:pPr>
            <a:endParaRPr lang="cs-CZ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Nadpis 1">
            <a:extLst>
              <a:ext uri="{FF2B5EF4-FFF2-40B4-BE49-F238E27FC236}">
                <a16:creationId xmlns:a16="http://schemas.microsoft.com/office/drawing/2014/main" id="{644171D2-7271-490F-BAB0-FD32753C6D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Diagram případů užití – </a:t>
            </a:r>
            <a:r>
              <a:rPr lang="cs-CZ" altLang="cs-CZ" b="1" dirty="0"/>
              <a:t>Vztahy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10109B7-2F85-4C98-88D7-4ED1BC91A6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6635407" cy="4037749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sz="1600" dirty="0"/>
              <a:t>V UML diagramech zachycujeme </a:t>
            </a:r>
            <a:r>
              <a:rPr lang="cs-CZ" sz="1600" b="1" dirty="0"/>
              <a:t>případy užití</a:t>
            </a:r>
            <a:r>
              <a:rPr lang="cs-CZ" sz="1600" dirty="0"/>
              <a:t>, </a:t>
            </a:r>
            <a:r>
              <a:rPr lang="cs-CZ" sz="1600" b="1" dirty="0"/>
              <a:t>aktéry</a:t>
            </a:r>
            <a:r>
              <a:rPr lang="cs-CZ" sz="1600" dirty="0"/>
              <a:t> a jejich </a:t>
            </a:r>
            <a:r>
              <a:rPr lang="cs-CZ" sz="1600" b="1" dirty="0"/>
              <a:t>vztahy</a:t>
            </a:r>
            <a:r>
              <a:rPr lang="cs-CZ" sz="1600" dirty="0"/>
              <a:t>. Případ užití je v UML diagramech zobrazen jako ovál s názvem případu.</a:t>
            </a:r>
          </a:p>
          <a:p>
            <a:pPr>
              <a:defRPr/>
            </a:pPr>
            <a:r>
              <a:rPr lang="cs-CZ" sz="1600" b="1" dirty="0"/>
              <a:t>Nejdůležitějším vztahem v diagramu je přiřazení případu užití k aktérovi. Přiřazení je vyjádřeno plnou nepřerušovanou čárou. </a:t>
            </a:r>
          </a:p>
          <a:p>
            <a:pPr marL="0" indent="0">
              <a:buNone/>
              <a:defRPr/>
            </a:pPr>
            <a:endParaRPr lang="cs-CZ" sz="1600" i="1" dirty="0"/>
          </a:p>
          <a:p>
            <a:pPr marL="0" indent="0">
              <a:buNone/>
              <a:defRPr/>
            </a:pPr>
            <a:r>
              <a:rPr lang="cs-CZ" sz="1600" i="1" dirty="0"/>
              <a:t>Jednoduchý diagram případů užití:</a:t>
            </a:r>
            <a:endParaRPr lang="cs-CZ" sz="1600" dirty="0"/>
          </a:p>
          <a:p>
            <a:pPr>
              <a:defRPr/>
            </a:pPr>
            <a:r>
              <a:rPr lang="cs-CZ" sz="1600" dirty="0"/>
              <a:t>Vytvořte jednoduchý diagram případů užití (Školní IS) pro dva aktéry: </a:t>
            </a:r>
            <a:r>
              <a:rPr lang="cs-CZ" sz="1600" b="1" dirty="0"/>
              <a:t>Student</a:t>
            </a:r>
            <a:r>
              <a:rPr lang="cs-CZ" sz="1600" dirty="0"/>
              <a:t>, </a:t>
            </a:r>
            <a:r>
              <a:rPr lang="cs-CZ" sz="1600" b="1" dirty="0"/>
              <a:t>Učitel</a:t>
            </a:r>
            <a:r>
              <a:rPr lang="cs-CZ" sz="1600" dirty="0"/>
              <a:t>.</a:t>
            </a:r>
          </a:p>
          <a:p>
            <a:pPr lvl="1">
              <a:defRPr/>
            </a:pPr>
            <a:r>
              <a:rPr lang="cs-CZ" sz="1200" b="1" dirty="0"/>
              <a:t>Případy užití: </a:t>
            </a:r>
            <a:r>
              <a:rPr lang="cs-CZ" sz="1200" dirty="0"/>
              <a:t>Přihlášení se UC01, Odhlášení se UC02, Správa úkolů UC03</a:t>
            </a:r>
          </a:p>
          <a:p>
            <a:pPr lvl="1">
              <a:defRPr/>
            </a:pPr>
            <a:r>
              <a:rPr lang="cs-CZ" sz="1200" b="1" dirty="0"/>
              <a:t>Vztahy: </a:t>
            </a:r>
            <a:r>
              <a:rPr lang="cs-CZ" sz="1200" dirty="0"/>
              <a:t>Oba aktéři UC01, UC02, Učitel i UC03</a:t>
            </a:r>
          </a:p>
          <a:p>
            <a:pPr>
              <a:defRPr/>
            </a:pPr>
            <a:endParaRPr lang="cs-CZ" sz="1600" dirty="0"/>
          </a:p>
        </p:txBody>
      </p:sp>
      <p:pic>
        <p:nvPicPr>
          <p:cNvPr id="37892" name="Picture 2">
            <a:extLst>
              <a:ext uri="{FF2B5EF4-FFF2-40B4-BE49-F238E27FC236}">
                <a16:creationId xmlns:a16="http://schemas.microsoft.com/office/drawing/2014/main" id="{5CD20389-B5C2-4027-839B-38E5A37774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615" y="2712338"/>
            <a:ext cx="647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lipsa 4">
            <a:extLst>
              <a:ext uri="{FF2B5EF4-FFF2-40B4-BE49-F238E27FC236}">
                <a16:creationId xmlns:a16="http://schemas.microsoft.com/office/drawing/2014/main" id="{A0287DD5-3653-40F6-9412-EDF645CAE82E}"/>
              </a:ext>
            </a:extLst>
          </p:cNvPr>
          <p:cNvSpPr/>
          <p:nvPr/>
        </p:nvSpPr>
        <p:spPr>
          <a:xfrm>
            <a:off x="9479945" y="3344747"/>
            <a:ext cx="2520950" cy="106362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dirty="0"/>
              <a:t>UC01 Přihlášení</a:t>
            </a:r>
          </a:p>
        </p:txBody>
      </p:sp>
      <p:cxnSp>
        <p:nvCxnSpPr>
          <p:cNvPr id="6" name="Přímá spojnice 5">
            <a:extLst>
              <a:ext uri="{FF2B5EF4-FFF2-40B4-BE49-F238E27FC236}">
                <a16:creationId xmlns:a16="http://schemas.microsoft.com/office/drawing/2014/main" id="{33C5ABAE-F123-461A-8428-54A180C4D51C}"/>
              </a:ext>
            </a:extLst>
          </p:cNvPr>
          <p:cNvCxnSpPr>
            <a:stCxn id="37892" idx="3"/>
            <a:endCxn id="5" idx="0"/>
          </p:cNvCxnSpPr>
          <p:nvPr/>
        </p:nvCxnSpPr>
        <p:spPr>
          <a:xfrm>
            <a:off x="9107315" y="3226688"/>
            <a:ext cx="1633105" cy="11805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796" name="Rectangle 70">
            <a:extLst>
              <a:ext uri="{FF2B5EF4-FFF2-40B4-BE49-F238E27FC236}">
                <a16:creationId xmlns:a16="http://schemas.microsoft.com/office/drawing/2014/main" id="{35C3D674-3D59-4E93-80CA-0C0A9095E8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797" name="Straight Connector 72">
            <a:extLst>
              <a:ext uri="{FF2B5EF4-FFF2-40B4-BE49-F238E27FC236}">
                <a16:creationId xmlns:a16="http://schemas.microsoft.com/office/drawing/2014/main" id="{C884B8F8-FDC9-498B-9960-5D7260AFCB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417737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3794" name="Nadpis 1">
            <a:extLst>
              <a:ext uri="{FF2B5EF4-FFF2-40B4-BE49-F238E27FC236}">
                <a16:creationId xmlns:a16="http://schemas.microsoft.com/office/drawing/2014/main" id="{614D1EED-8392-4F73-8189-2AE410A32D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51580" y="804520"/>
            <a:ext cx="4176511" cy="1049235"/>
          </a:xfrm>
        </p:spPr>
        <p:txBody>
          <a:bodyPr>
            <a:normAutofit/>
          </a:bodyPr>
          <a:lstStyle/>
          <a:p>
            <a:r>
              <a:rPr lang="cs-CZ" altLang="cs-CZ"/>
              <a:t>Uživatelské role - aktéři ŠIS</a:t>
            </a:r>
            <a:endParaRPr lang="cs-CZ" altLang="cs-CZ" dirty="0"/>
          </a:p>
        </p:txBody>
      </p:sp>
      <p:sp>
        <p:nvSpPr>
          <p:cNvPr id="33798" name="Rectangle 74">
            <a:extLst>
              <a:ext uri="{FF2B5EF4-FFF2-40B4-BE49-F238E27FC236}">
                <a16:creationId xmlns:a16="http://schemas.microsoft.com/office/drawing/2014/main" id="{EF2A81E1-BCBE-426B-8C09-33274E6940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E0BC812-5768-4F9A-B9A0-8208173543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81" y="2015732"/>
            <a:ext cx="4172212" cy="3450613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cs-CZ" dirty="0"/>
              <a:t>V systému je třeba od sebe odlišit různé kategorie uživatelů (aktérů), lépe řečeno role uživatelů. </a:t>
            </a:r>
          </a:p>
          <a:p>
            <a:pPr>
              <a:defRPr/>
            </a:pPr>
            <a:r>
              <a:rPr lang="cs-CZ" dirty="0"/>
              <a:t>Každá role má přidělena specifická práva a jsou s nimi spjaty funkce systému resp. případy užití.</a:t>
            </a:r>
          </a:p>
          <a:p>
            <a:pPr>
              <a:defRPr/>
            </a:pPr>
            <a:r>
              <a:rPr lang="cs-CZ" dirty="0"/>
              <a:t>Vyzkoušejte předchozí úkol zde:</a:t>
            </a:r>
          </a:p>
          <a:p>
            <a:pPr>
              <a:defRPr/>
            </a:pPr>
            <a:r>
              <a:rPr lang="cs-CZ" dirty="0">
                <a:hlinkClick r:id="rId2"/>
              </a:rPr>
              <a:t>https://online.visual-paradigm.com/app/diagrams/#diagram:proj=0&amp;type=UseCaseDiagram</a:t>
            </a:r>
            <a:endParaRPr lang="cs-CZ" dirty="0"/>
          </a:p>
          <a:p>
            <a:pPr>
              <a:defRPr/>
            </a:pPr>
            <a:endParaRPr lang="cs-CZ" dirty="0"/>
          </a:p>
          <a:p>
            <a:pPr>
              <a:defRPr/>
            </a:pPr>
            <a:endParaRPr lang="cs-CZ" dirty="0"/>
          </a:p>
          <a:p>
            <a:pPr marL="0" indent="0">
              <a:buNone/>
              <a:defRPr/>
            </a:pPr>
            <a:endParaRPr lang="cs-CZ" dirty="0"/>
          </a:p>
        </p:txBody>
      </p:sp>
      <p:pic>
        <p:nvPicPr>
          <p:cNvPr id="4" name="Obrázek 3" descr="Obsah obrázku text, mapa&#10;&#10;Popis byl vytvořen automaticky">
            <a:extLst>
              <a:ext uri="{FF2B5EF4-FFF2-40B4-BE49-F238E27FC236}">
                <a16:creationId xmlns:a16="http://schemas.microsoft.com/office/drawing/2014/main" id="{A4663C75-76C3-4E1D-92E3-5734E6D7CAA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211" b="27030"/>
          <a:stretch/>
        </p:blipFill>
        <p:spPr>
          <a:xfrm>
            <a:off x="6925887" y="805583"/>
            <a:ext cx="4709386" cy="4660762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39D1DDD4-5BB3-45BA-B9B3-06B62299AD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A24DAE64-2302-42EA-8239-F2F0775CA5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Galerie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</TotalTime>
  <Words>2144</Words>
  <Application>Microsoft Office PowerPoint</Application>
  <PresentationFormat>Širokoúhlá obrazovka</PresentationFormat>
  <Paragraphs>213</Paragraphs>
  <Slides>35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35</vt:i4>
      </vt:variant>
    </vt:vector>
  </HeadingPairs>
  <TitlesOfParts>
    <vt:vector size="39" baseType="lpstr">
      <vt:lpstr>Arial</vt:lpstr>
      <vt:lpstr>Calibri</vt:lpstr>
      <vt:lpstr>Gill Sans MT</vt:lpstr>
      <vt:lpstr>Galerie</vt:lpstr>
      <vt:lpstr>Informační systém</vt:lpstr>
      <vt:lpstr>Cíle</vt:lpstr>
      <vt:lpstr>UML</vt:lpstr>
      <vt:lpstr>návrh konceptu (diagram případů užití)</vt:lpstr>
      <vt:lpstr>ukázka</vt:lpstr>
      <vt:lpstr>Diagram případů užití – PřípADY UŽITÍ</vt:lpstr>
      <vt:lpstr>Diagram případů užití - Aktéři</vt:lpstr>
      <vt:lpstr>Diagram případů užití – Vztahy</vt:lpstr>
      <vt:lpstr>Uživatelské role - aktéři ŠIS</vt:lpstr>
      <vt:lpstr>Generalizace aktérů</vt:lpstr>
      <vt:lpstr>Generalizace aktérů</vt:lpstr>
      <vt:lpstr>Generalizace případů užití</vt:lpstr>
      <vt:lpstr>Vkládání povinných případů užití   relace &lt;&lt;Include&gt;&gt; </vt:lpstr>
      <vt:lpstr>Vkládání povinných případů užití</vt:lpstr>
      <vt:lpstr>Vkládání nepovinných případů užití – relace &lt;&lt;Extend&gt;&gt; </vt:lpstr>
      <vt:lpstr>Programovací jazyk</vt:lpstr>
      <vt:lpstr>Programovací jazyk</vt:lpstr>
      <vt:lpstr>Programovací jazyk</vt:lpstr>
      <vt:lpstr>Zápočtová práce</vt:lpstr>
      <vt:lpstr>Zadání zápočtové práce</vt:lpstr>
      <vt:lpstr>Doplnění Zadání</vt:lpstr>
      <vt:lpstr>úkázka</vt:lpstr>
      <vt:lpstr>ER digram</vt:lpstr>
      <vt:lpstr>3 Typy relací</vt:lpstr>
      <vt:lpstr>ER Diagram s atributy</vt:lpstr>
      <vt:lpstr>Další fáze návrhu  Jen pro připomenutí</vt:lpstr>
      <vt:lpstr>Omezení a integrita</vt:lpstr>
      <vt:lpstr>Zadání druhého úkolu zápočtové práce</vt:lpstr>
      <vt:lpstr>ER digram s atributy</vt:lpstr>
      <vt:lpstr>Upřesnění zadání</vt:lpstr>
      <vt:lpstr>Upřesnění zadání - Relace</vt:lpstr>
      <vt:lpstr>Základní předpoklady pro váš návrh</vt:lpstr>
      <vt:lpstr>Relace mezi entitami</vt:lpstr>
      <vt:lpstr>Rozpracovaná ukázka</vt:lpstr>
      <vt:lpstr>To je vše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Informační systém</dc:title>
  <dc:creator>Jan Kubrický</dc:creator>
  <cp:lastModifiedBy>Jan Kubricky</cp:lastModifiedBy>
  <cp:revision>28</cp:revision>
  <dcterms:created xsi:type="dcterms:W3CDTF">2020-02-16T11:54:48Z</dcterms:created>
  <dcterms:modified xsi:type="dcterms:W3CDTF">2022-03-04T07:35:26Z</dcterms:modified>
</cp:coreProperties>
</file>